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68" r:id="rId3"/>
    <p:sldId id="259" r:id="rId4"/>
    <p:sldId id="291" r:id="rId5"/>
    <p:sldId id="271" r:id="rId6"/>
    <p:sldId id="294" r:id="rId7"/>
    <p:sldId id="272" r:id="rId8"/>
    <p:sldId id="273" r:id="rId9"/>
    <p:sldId id="274" r:id="rId10"/>
    <p:sldId id="275" r:id="rId11"/>
    <p:sldId id="276" r:id="rId12"/>
    <p:sldId id="277" r:id="rId13"/>
    <p:sldId id="279" r:id="rId14"/>
    <p:sldId id="284" r:id="rId15"/>
    <p:sldId id="285" r:id="rId16"/>
    <p:sldId id="287" r:id="rId17"/>
    <p:sldId id="283" r:id="rId18"/>
    <p:sldId id="281" r:id="rId19"/>
    <p:sldId id="282" r:id="rId20"/>
    <p:sldId id="292" r:id="rId21"/>
    <p:sldId id="280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79" autoAdjust="0"/>
  </p:normalViewPr>
  <p:slideViewPr>
    <p:cSldViewPr snapToGrid="0">
      <p:cViewPr varScale="1">
        <p:scale>
          <a:sx n="110" d="100"/>
          <a:sy n="110" d="100"/>
        </p:scale>
        <p:origin x="55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DB214A-E019-4139-B2B1-0B13D587CD19}" type="doc">
      <dgm:prSet loTypeId="urn:microsoft.com/office/officeart/2005/8/layout/hierarchy3" loCatId="hierarchy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98C2258D-D27A-40B8-BDD6-2D96252693B5}">
      <dgm:prSet phldrT="[Текст]"/>
      <dgm:spPr/>
      <dgm:t>
        <a:bodyPr/>
        <a:lstStyle/>
        <a:p>
          <a:r>
            <a:rPr lang="ru-RU" dirty="0" smtClean="0"/>
            <a:t>10 </a:t>
          </a:r>
          <a:r>
            <a:rPr lang="en-US" dirty="0"/>
            <a:t/>
          </a:r>
          <a:br>
            <a:rPr lang="en-US" dirty="0"/>
          </a:br>
          <a:r>
            <a:rPr lang="ru-RU" dirty="0"/>
            <a:t>баллов</a:t>
          </a:r>
        </a:p>
      </dgm:t>
    </dgm:pt>
    <dgm:pt modelId="{EC9C7A46-998E-4CF6-A8FA-329C8AB0FEC9}" type="parTrans" cxnId="{3B8B56FA-CF04-42C1-B09B-C1D0CE3B422E}">
      <dgm:prSet/>
      <dgm:spPr/>
      <dgm:t>
        <a:bodyPr/>
        <a:lstStyle/>
        <a:p>
          <a:endParaRPr lang="ru-RU"/>
        </a:p>
      </dgm:t>
    </dgm:pt>
    <dgm:pt modelId="{F8E8788E-EA6B-43C4-A232-026CA631241F}" type="sibTrans" cxnId="{3B8B56FA-CF04-42C1-B09B-C1D0CE3B422E}">
      <dgm:prSet/>
      <dgm:spPr/>
      <dgm:t>
        <a:bodyPr/>
        <a:lstStyle/>
        <a:p>
          <a:endParaRPr lang="ru-RU"/>
        </a:p>
      </dgm:t>
    </dgm:pt>
    <dgm:pt modelId="{58AD2645-6E5C-4D6B-9297-CE07BA87CEA0}">
      <dgm:prSet phldrT="[Текст]" custT="1"/>
      <dgm:spPr/>
      <dgm:t>
        <a:bodyPr/>
        <a:lstStyle/>
        <a:p>
          <a:r>
            <a:rPr lang="ru-RU" sz="2300" dirty="0"/>
            <a:t> Необходимо набрать,</a:t>
          </a:r>
          <a:r>
            <a:rPr lang="en-US" sz="2300" dirty="0"/>
            <a:t/>
          </a:r>
          <a:br>
            <a:rPr lang="en-US" sz="2300" dirty="0"/>
          </a:br>
          <a:r>
            <a:rPr lang="ru-RU" sz="2300" dirty="0"/>
            <a:t>чтобы получить "зачет"</a:t>
          </a:r>
        </a:p>
      </dgm:t>
    </dgm:pt>
    <dgm:pt modelId="{B37363DF-BD72-414C-BC7D-10C8D1F0FBA3}" type="parTrans" cxnId="{AA9AE7E5-DAC5-4576-82E2-FA0F0ED4CD70}">
      <dgm:prSet/>
      <dgm:spPr/>
      <dgm:t>
        <a:bodyPr/>
        <a:lstStyle/>
        <a:p>
          <a:endParaRPr lang="ru-RU"/>
        </a:p>
      </dgm:t>
    </dgm:pt>
    <dgm:pt modelId="{21C7B2D8-4FA5-4126-AB1E-1FE19F306FF9}" type="sibTrans" cxnId="{AA9AE7E5-DAC5-4576-82E2-FA0F0ED4CD70}">
      <dgm:prSet/>
      <dgm:spPr/>
      <dgm:t>
        <a:bodyPr/>
        <a:lstStyle/>
        <a:p>
          <a:endParaRPr lang="ru-RU"/>
        </a:p>
      </dgm:t>
    </dgm:pt>
    <dgm:pt modelId="{8566D08F-A495-4BC0-99A2-762156FF2AF1}">
      <dgm:prSet phldrT="[Текст]"/>
      <dgm:spPr/>
      <dgm:t>
        <a:bodyPr/>
        <a:lstStyle/>
        <a:p>
          <a:r>
            <a:rPr lang="ru-RU" sz="3400" dirty="0" smtClean="0"/>
            <a:t>20 </a:t>
          </a:r>
          <a:r>
            <a:rPr lang="ru-RU" sz="3400" dirty="0"/>
            <a:t>баллов</a:t>
          </a:r>
        </a:p>
      </dgm:t>
    </dgm:pt>
    <dgm:pt modelId="{CCAE841F-B8D2-4907-9C73-5C5691041230}" type="parTrans" cxnId="{38C6E605-1818-47E6-924D-7C815B398827}">
      <dgm:prSet/>
      <dgm:spPr/>
      <dgm:t>
        <a:bodyPr/>
        <a:lstStyle/>
        <a:p>
          <a:endParaRPr lang="ru-RU"/>
        </a:p>
      </dgm:t>
    </dgm:pt>
    <dgm:pt modelId="{FF2D136C-BF93-4AE6-A83C-87D19BBE026B}" type="sibTrans" cxnId="{38C6E605-1818-47E6-924D-7C815B398827}">
      <dgm:prSet/>
      <dgm:spPr/>
      <dgm:t>
        <a:bodyPr/>
        <a:lstStyle/>
        <a:p>
          <a:endParaRPr lang="ru-RU"/>
        </a:p>
      </dgm:t>
    </dgm:pt>
    <dgm:pt modelId="{19DED8D7-16D3-4C36-8016-2C3F92E504AD}">
      <dgm:prSet phldrT="[Текст]"/>
      <dgm:spPr/>
      <dgm:t>
        <a:bodyPr/>
        <a:lstStyle/>
        <a:p>
          <a:r>
            <a:rPr lang="ru-RU" dirty="0"/>
            <a:t>Максимальное количество</a:t>
          </a:r>
          <a:r>
            <a:rPr lang="en-US" dirty="0"/>
            <a:t/>
          </a:r>
          <a:br>
            <a:rPr lang="en-US" dirty="0"/>
          </a:br>
          <a:r>
            <a:rPr lang="ru-RU" dirty="0"/>
            <a:t>за собеседование</a:t>
          </a:r>
        </a:p>
      </dgm:t>
    </dgm:pt>
    <dgm:pt modelId="{C9151A50-52B4-4B43-AB8E-CB6BE2FD3C4C}" type="parTrans" cxnId="{778DC6A4-9122-4393-83F1-52803332C7B0}">
      <dgm:prSet/>
      <dgm:spPr/>
      <dgm:t>
        <a:bodyPr/>
        <a:lstStyle/>
        <a:p>
          <a:endParaRPr lang="ru-RU"/>
        </a:p>
      </dgm:t>
    </dgm:pt>
    <dgm:pt modelId="{CC91993B-C610-4C94-BC78-879A746885CB}" type="sibTrans" cxnId="{778DC6A4-9122-4393-83F1-52803332C7B0}">
      <dgm:prSet/>
      <dgm:spPr/>
      <dgm:t>
        <a:bodyPr/>
        <a:lstStyle/>
        <a:p>
          <a:endParaRPr lang="ru-RU"/>
        </a:p>
      </dgm:t>
    </dgm:pt>
    <dgm:pt modelId="{D0E90210-53FC-4F27-A1FA-1D7BCFBDDC09}" type="pres">
      <dgm:prSet presAssocID="{40DB214A-E019-4139-B2B1-0B13D587CD1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8F38E86-8B7A-43D0-936E-EB4D8E47BDE1}" type="pres">
      <dgm:prSet presAssocID="{98C2258D-D27A-40B8-BDD6-2D96252693B5}" presName="root" presStyleCnt="0"/>
      <dgm:spPr/>
    </dgm:pt>
    <dgm:pt modelId="{A4EB7F23-73F5-42D8-AFBF-CFE0EE4097E0}" type="pres">
      <dgm:prSet presAssocID="{98C2258D-D27A-40B8-BDD6-2D96252693B5}" presName="rootComposite" presStyleCnt="0"/>
      <dgm:spPr/>
    </dgm:pt>
    <dgm:pt modelId="{BBCEC63C-2FA8-420E-9FB7-9B2AEEBD69A1}" type="pres">
      <dgm:prSet presAssocID="{98C2258D-D27A-40B8-BDD6-2D96252693B5}" presName="rootText" presStyleLbl="node1" presStyleIdx="0" presStyleCnt="2" custScaleX="112202" custLinFactNeighborX="4655" custLinFactNeighborY="2465"/>
      <dgm:spPr/>
      <dgm:t>
        <a:bodyPr/>
        <a:lstStyle/>
        <a:p>
          <a:endParaRPr lang="ru-RU"/>
        </a:p>
      </dgm:t>
    </dgm:pt>
    <dgm:pt modelId="{0337E92B-FC32-429E-9CD1-E8EE7DC09A96}" type="pres">
      <dgm:prSet presAssocID="{98C2258D-D27A-40B8-BDD6-2D96252693B5}" presName="rootConnector" presStyleLbl="node1" presStyleIdx="0" presStyleCnt="2"/>
      <dgm:spPr/>
      <dgm:t>
        <a:bodyPr/>
        <a:lstStyle/>
        <a:p>
          <a:endParaRPr lang="ru-RU"/>
        </a:p>
      </dgm:t>
    </dgm:pt>
    <dgm:pt modelId="{BCA6B042-DDC3-4E5D-A0AC-19C5189C1A4E}" type="pres">
      <dgm:prSet presAssocID="{98C2258D-D27A-40B8-BDD6-2D96252693B5}" presName="childShape" presStyleCnt="0"/>
      <dgm:spPr/>
    </dgm:pt>
    <dgm:pt modelId="{3585C612-4CAE-4594-BFD1-188F5B83E4CA}" type="pres">
      <dgm:prSet presAssocID="{B37363DF-BD72-414C-BC7D-10C8D1F0FBA3}" presName="Name13" presStyleLbl="parChTrans1D2" presStyleIdx="0" presStyleCnt="2"/>
      <dgm:spPr/>
      <dgm:t>
        <a:bodyPr/>
        <a:lstStyle/>
        <a:p>
          <a:endParaRPr lang="ru-RU"/>
        </a:p>
      </dgm:t>
    </dgm:pt>
    <dgm:pt modelId="{4A0DF5F0-2F35-4C3E-AB0D-9974F0622678}" type="pres">
      <dgm:prSet presAssocID="{58AD2645-6E5C-4D6B-9297-CE07BA87CEA0}" presName="childText" presStyleLbl="bgAcc1" presStyleIdx="0" presStyleCnt="2" custScaleX="1800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255076-98C1-473E-B75E-F3B0A903C2CB}" type="pres">
      <dgm:prSet presAssocID="{8566D08F-A495-4BC0-99A2-762156FF2AF1}" presName="root" presStyleCnt="0"/>
      <dgm:spPr/>
    </dgm:pt>
    <dgm:pt modelId="{A4E2AC25-46F2-459E-83E2-B5F4056821F9}" type="pres">
      <dgm:prSet presAssocID="{8566D08F-A495-4BC0-99A2-762156FF2AF1}" presName="rootComposite" presStyleCnt="0"/>
      <dgm:spPr/>
    </dgm:pt>
    <dgm:pt modelId="{F2B66C0D-CC94-49E6-83FA-6CCC10036FE0}" type="pres">
      <dgm:prSet presAssocID="{8566D08F-A495-4BC0-99A2-762156FF2AF1}" presName="rootText" presStyleLbl="node1" presStyleIdx="1" presStyleCnt="2" custScaleX="113204"/>
      <dgm:spPr/>
      <dgm:t>
        <a:bodyPr/>
        <a:lstStyle/>
        <a:p>
          <a:endParaRPr lang="ru-RU"/>
        </a:p>
      </dgm:t>
    </dgm:pt>
    <dgm:pt modelId="{1551F1DB-82F8-42E0-A61B-2D2985844723}" type="pres">
      <dgm:prSet presAssocID="{8566D08F-A495-4BC0-99A2-762156FF2AF1}" presName="rootConnector" presStyleLbl="node1" presStyleIdx="1" presStyleCnt="2"/>
      <dgm:spPr/>
      <dgm:t>
        <a:bodyPr/>
        <a:lstStyle/>
        <a:p>
          <a:endParaRPr lang="ru-RU"/>
        </a:p>
      </dgm:t>
    </dgm:pt>
    <dgm:pt modelId="{B56D9174-416F-45DD-9E26-4D0939F58BE3}" type="pres">
      <dgm:prSet presAssocID="{8566D08F-A495-4BC0-99A2-762156FF2AF1}" presName="childShape" presStyleCnt="0"/>
      <dgm:spPr/>
    </dgm:pt>
    <dgm:pt modelId="{8D1F4F3F-B845-415C-BFF3-0750A868DB34}" type="pres">
      <dgm:prSet presAssocID="{C9151A50-52B4-4B43-AB8E-CB6BE2FD3C4C}" presName="Name13" presStyleLbl="parChTrans1D2" presStyleIdx="1" presStyleCnt="2"/>
      <dgm:spPr/>
      <dgm:t>
        <a:bodyPr/>
        <a:lstStyle/>
        <a:p>
          <a:endParaRPr lang="ru-RU"/>
        </a:p>
      </dgm:t>
    </dgm:pt>
    <dgm:pt modelId="{34A10F08-8F2E-47A2-8844-E81FEEC624B9}" type="pres">
      <dgm:prSet presAssocID="{19DED8D7-16D3-4C36-8016-2C3F92E504AD}" presName="childText" presStyleLbl="bgAcc1" presStyleIdx="1" presStyleCnt="2" custScaleX="1408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0DB044-AF9D-4685-A533-B42137743D22}" type="presOf" srcId="{58AD2645-6E5C-4D6B-9297-CE07BA87CEA0}" destId="{4A0DF5F0-2F35-4C3E-AB0D-9974F0622678}" srcOrd="0" destOrd="0" presId="urn:microsoft.com/office/officeart/2005/8/layout/hierarchy3"/>
    <dgm:cxn modelId="{116927BB-A292-44E5-BF0D-BC14463A1F46}" type="presOf" srcId="{98C2258D-D27A-40B8-BDD6-2D96252693B5}" destId="{0337E92B-FC32-429E-9CD1-E8EE7DC09A96}" srcOrd="1" destOrd="0" presId="urn:microsoft.com/office/officeart/2005/8/layout/hierarchy3"/>
    <dgm:cxn modelId="{213ED492-BBB3-4D9C-8B2F-56DABE47DFC9}" type="presOf" srcId="{C9151A50-52B4-4B43-AB8E-CB6BE2FD3C4C}" destId="{8D1F4F3F-B845-415C-BFF3-0750A868DB34}" srcOrd="0" destOrd="0" presId="urn:microsoft.com/office/officeart/2005/8/layout/hierarchy3"/>
    <dgm:cxn modelId="{B540E23D-A64C-4DEB-BE70-DCD25786F29E}" type="presOf" srcId="{98C2258D-D27A-40B8-BDD6-2D96252693B5}" destId="{BBCEC63C-2FA8-420E-9FB7-9B2AEEBD69A1}" srcOrd="0" destOrd="0" presId="urn:microsoft.com/office/officeart/2005/8/layout/hierarchy3"/>
    <dgm:cxn modelId="{AA9AE7E5-DAC5-4576-82E2-FA0F0ED4CD70}" srcId="{98C2258D-D27A-40B8-BDD6-2D96252693B5}" destId="{58AD2645-6E5C-4D6B-9297-CE07BA87CEA0}" srcOrd="0" destOrd="0" parTransId="{B37363DF-BD72-414C-BC7D-10C8D1F0FBA3}" sibTransId="{21C7B2D8-4FA5-4126-AB1E-1FE19F306FF9}"/>
    <dgm:cxn modelId="{44102561-38E4-49A3-89BC-CD4B5B40C7E1}" type="presOf" srcId="{8566D08F-A495-4BC0-99A2-762156FF2AF1}" destId="{1551F1DB-82F8-42E0-A61B-2D2985844723}" srcOrd="1" destOrd="0" presId="urn:microsoft.com/office/officeart/2005/8/layout/hierarchy3"/>
    <dgm:cxn modelId="{38C6E605-1818-47E6-924D-7C815B398827}" srcId="{40DB214A-E019-4139-B2B1-0B13D587CD19}" destId="{8566D08F-A495-4BC0-99A2-762156FF2AF1}" srcOrd="1" destOrd="0" parTransId="{CCAE841F-B8D2-4907-9C73-5C5691041230}" sibTransId="{FF2D136C-BF93-4AE6-A83C-87D19BBE026B}"/>
    <dgm:cxn modelId="{C8581441-BEB5-4E9B-BC3B-895912538915}" type="presOf" srcId="{19DED8D7-16D3-4C36-8016-2C3F92E504AD}" destId="{34A10F08-8F2E-47A2-8844-E81FEEC624B9}" srcOrd="0" destOrd="0" presId="urn:microsoft.com/office/officeart/2005/8/layout/hierarchy3"/>
    <dgm:cxn modelId="{778DC6A4-9122-4393-83F1-52803332C7B0}" srcId="{8566D08F-A495-4BC0-99A2-762156FF2AF1}" destId="{19DED8D7-16D3-4C36-8016-2C3F92E504AD}" srcOrd="0" destOrd="0" parTransId="{C9151A50-52B4-4B43-AB8E-CB6BE2FD3C4C}" sibTransId="{CC91993B-C610-4C94-BC78-879A746885CB}"/>
    <dgm:cxn modelId="{2351877D-8B31-4102-B9C7-FD01273AED60}" type="presOf" srcId="{B37363DF-BD72-414C-BC7D-10C8D1F0FBA3}" destId="{3585C612-4CAE-4594-BFD1-188F5B83E4CA}" srcOrd="0" destOrd="0" presId="urn:microsoft.com/office/officeart/2005/8/layout/hierarchy3"/>
    <dgm:cxn modelId="{3B8B56FA-CF04-42C1-B09B-C1D0CE3B422E}" srcId="{40DB214A-E019-4139-B2B1-0B13D587CD19}" destId="{98C2258D-D27A-40B8-BDD6-2D96252693B5}" srcOrd="0" destOrd="0" parTransId="{EC9C7A46-998E-4CF6-A8FA-329C8AB0FEC9}" sibTransId="{F8E8788E-EA6B-43C4-A232-026CA631241F}"/>
    <dgm:cxn modelId="{00FC77FF-B761-4696-8A28-2370E4E36356}" type="presOf" srcId="{40DB214A-E019-4139-B2B1-0B13D587CD19}" destId="{D0E90210-53FC-4F27-A1FA-1D7BCFBDDC09}" srcOrd="0" destOrd="0" presId="urn:microsoft.com/office/officeart/2005/8/layout/hierarchy3"/>
    <dgm:cxn modelId="{E8692786-4AF7-48EB-9BC7-BFF9653D5762}" type="presOf" srcId="{8566D08F-A495-4BC0-99A2-762156FF2AF1}" destId="{F2B66C0D-CC94-49E6-83FA-6CCC10036FE0}" srcOrd="0" destOrd="0" presId="urn:microsoft.com/office/officeart/2005/8/layout/hierarchy3"/>
    <dgm:cxn modelId="{EBB7D10D-6EAC-4B54-9906-F88D28C32C06}" type="presParOf" srcId="{D0E90210-53FC-4F27-A1FA-1D7BCFBDDC09}" destId="{38F38E86-8B7A-43D0-936E-EB4D8E47BDE1}" srcOrd="0" destOrd="0" presId="urn:microsoft.com/office/officeart/2005/8/layout/hierarchy3"/>
    <dgm:cxn modelId="{B911F497-BA7A-4ABF-8074-0B3F31E2FD57}" type="presParOf" srcId="{38F38E86-8B7A-43D0-936E-EB4D8E47BDE1}" destId="{A4EB7F23-73F5-42D8-AFBF-CFE0EE4097E0}" srcOrd="0" destOrd="0" presId="urn:microsoft.com/office/officeart/2005/8/layout/hierarchy3"/>
    <dgm:cxn modelId="{41194C22-3CB5-4063-8B62-80D6BD3B4AB4}" type="presParOf" srcId="{A4EB7F23-73F5-42D8-AFBF-CFE0EE4097E0}" destId="{BBCEC63C-2FA8-420E-9FB7-9B2AEEBD69A1}" srcOrd="0" destOrd="0" presId="urn:microsoft.com/office/officeart/2005/8/layout/hierarchy3"/>
    <dgm:cxn modelId="{39EDB64B-5AE2-4504-A24A-CF7EC2500D48}" type="presParOf" srcId="{A4EB7F23-73F5-42D8-AFBF-CFE0EE4097E0}" destId="{0337E92B-FC32-429E-9CD1-E8EE7DC09A96}" srcOrd="1" destOrd="0" presId="urn:microsoft.com/office/officeart/2005/8/layout/hierarchy3"/>
    <dgm:cxn modelId="{8299A42F-3690-4C05-87FF-3CEE888CAD49}" type="presParOf" srcId="{38F38E86-8B7A-43D0-936E-EB4D8E47BDE1}" destId="{BCA6B042-DDC3-4E5D-A0AC-19C5189C1A4E}" srcOrd="1" destOrd="0" presId="urn:microsoft.com/office/officeart/2005/8/layout/hierarchy3"/>
    <dgm:cxn modelId="{7019A394-B863-4937-85FA-13F8DB9901E2}" type="presParOf" srcId="{BCA6B042-DDC3-4E5D-A0AC-19C5189C1A4E}" destId="{3585C612-4CAE-4594-BFD1-188F5B83E4CA}" srcOrd="0" destOrd="0" presId="urn:microsoft.com/office/officeart/2005/8/layout/hierarchy3"/>
    <dgm:cxn modelId="{4DEDB202-5CE7-40D1-AD65-FD9841925B2F}" type="presParOf" srcId="{BCA6B042-DDC3-4E5D-A0AC-19C5189C1A4E}" destId="{4A0DF5F0-2F35-4C3E-AB0D-9974F0622678}" srcOrd="1" destOrd="0" presId="urn:microsoft.com/office/officeart/2005/8/layout/hierarchy3"/>
    <dgm:cxn modelId="{35FEEB3C-3A45-4E2C-AB59-0408AE2BA47E}" type="presParOf" srcId="{D0E90210-53FC-4F27-A1FA-1D7BCFBDDC09}" destId="{37255076-98C1-473E-B75E-F3B0A903C2CB}" srcOrd="1" destOrd="0" presId="urn:microsoft.com/office/officeart/2005/8/layout/hierarchy3"/>
    <dgm:cxn modelId="{37954BE4-EF8A-486C-9DA6-D0A72C1943C1}" type="presParOf" srcId="{37255076-98C1-473E-B75E-F3B0A903C2CB}" destId="{A4E2AC25-46F2-459E-83E2-B5F4056821F9}" srcOrd="0" destOrd="0" presId="urn:microsoft.com/office/officeart/2005/8/layout/hierarchy3"/>
    <dgm:cxn modelId="{C5DCDF24-9713-46F2-BD00-77FCF35654F8}" type="presParOf" srcId="{A4E2AC25-46F2-459E-83E2-B5F4056821F9}" destId="{F2B66C0D-CC94-49E6-83FA-6CCC10036FE0}" srcOrd="0" destOrd="0" presId="urn:microsoft.com/office/officeart/2005/8/layout/hierarchy3"/>
    <dgm:cxn modelId="{7952F261-8015-4F03-A27A-4FEB2B1633DD}" type="presParOf" srcId="{A4E2AC25-46F2-459E-83E2-B5F4056821F9}" destId="{1551F1DB-82F8-42E0-A61B-2D2985844723}" srcOrd="1" destOrd="0" presId="urn:microsoft.com/office/officeart/2005/8/layout/hierarchy3"/>
    <dgm:cxn modelId="{F90F3E70-B792-4542-AD55-2E8E203CEFB8}" type="presParOf" srcId="{37255076-98C1-473E-B75E-F3B0A903C2CB}" destId="{B56D9174-416F-45DD-9E26-4D0939F58BE3}" srcOrd="1" destOrd="0" presId="urn:microsoft.com/office/officeart/2005/8/layout/hierarchy3"/>
    <dgm:cxn modelId="{34079CC0-4A7D-4B98-B1B7-D807CE9D4A16}" type="presParOf" srcId="{B56D9174-416F-45DD-9E26-4D0939F58BE3}" destId="{8D1F4F3F-B845-415C-BFF3-0750A868DB34}" srcOrd="0" destOrd="0" presId="urn:microsoft.com/office/officeart/2005/8/layout/hierarchy3"/>
    <dgm:cxn modelId="{F96AE3D6-163C-4E74-B5DF-1A5024E2DFBC}" type="presParOf" srcId="{B56D9174-416F-45DD-9E26-4D0939F58BE3}" destId="{34A10F08-8F2E-47A2-8844-E81FEEC624B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CEC63C-2FA8-420E-9FB7-9B2AEEBD69A1}">
      <dsp:nvSpPr>
        <dsp:cNvPr id="0" name=""/>
        <dsp:cNvSpPr/>
      </dsp:nvSpPr>
      <dsp:spPr>
        <a:xfrm>
          <a:off x="1341128" y="32981"/>
          <a:ext cx="2904374" cy="12942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10 </a:t>
          </a:r>
          <a:r>
            <a:rPr lang="en-US" sz="4000" kern="1200" dirty="0"/>
            <a:t/>
          </a:r>
          <a:br>
            <a:rPr lang="en-US" sz="4000" kern="1200" dirty="0"/>
          </a:br>
          <a:r>
            <a:rPr lang="ru-RU" sz="4000" kern="1200" dirty="0"/>
            <a:t>баллов</a:t>
          </a:r>
        </a:p>
      </dsp:txBody>
      <dsp:txXfrm>
        <a:off x="1379036" y="70889"/>
        <a:ext cx="2828558" cy="1218445"/>
      </dsp:txXfrm>
    </dsp:sp>
    <dsp:sp modelId="{3585C612-4CAE-4594-BFD1-188F5B83E4CA}">
      <dsp:nvSpPr>
        <dsp:cNvPr id="0" name=""/>
        <dsp:cNvSpPr/>
      </dsp:nvSpPr>
      <dsp:spPr>
        <a:xfrm>
          <a:off x="1631566" y="1327242"/>
          <a:ext cx="169941" cy="9387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8792"/>
              </a:lnTo>
              <a:lnTo>
                <a:pt x="169941" y="938792"/>
              </a:lnTo>
            </a:path>
          </a:pathLst>
        </a:custGeom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0DF5F0-2F35-4C3E-AB0D-9974F0622678}">
      <dsp:nvSpPr>
        <dsp:cNvPr id="0" name=""/>
        <dsp:cNvSpPr/>
      </dsp:nvSpPr>
      <dsp:spPr>
        <a:xfrm>
          <a:off x="1801508" y="1618904"/>
          <a:ext cx="3728197" cy="12942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 Необходимо набрать,</a:t>
          </a:r>
          <a:r>
            <a:rPr lang="en-US" sz="2300" kern="1200" dirty="0"/>
            <a:t/>
          </a:r>
          <a:br>
            <a:rPr lang="en-US" sz="2300" kern="1200" dirty="0"/>
          </a:br>
          <a:r>
            <a:rPr lang="ru-RU" sz="2300" kern="1200" dirty="0"/>
            <a:t>чтобы получить "зачет"</a:t>
          </a:r>
        </a:p>
      </dsp:txBody>
      <dsp:txXfrm>
        <a:off x="1839416" y="1656812"/>
        <a:ext cx="3652381" cy="1218445"/>
      </dsp:txXfrm>
    </dsp:sp>
    <dsp:sp modelId="{F2B66C0D-CC94-49E6-83FA-6CCC10036FE0}">
      <dsp:nvSpPr>
        <dsp:cNvPr id="0" name=""/>
        <dsp:cNvSpPr/>
      </dsp:nvSpPr>
      <dsp:spPr>
        <a:xfrm>
          <a:off x="5590774" y="1077"/>
          <a:ext cx="2930311" cy="12942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3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20 </a:t>
          </a:r>
          <a:r>
            <a:rPr lang="ru-RU" sz="4000" kern="1200" dirty="0"/>
            <a:t>баллов</a:t>
          </a:r>
        </a:p>
      </dsp:txBody>
      <dsp:txXfrm>
        <a:off x="5628682" y="38985"/>
        <a:ext cx="2854495" cy="1218445"/>
      </dsp:txXfrm>
    </dsp:sp>
    <dsp:sp modelId="{8D1F4F3F-B845-415C-BFF3-0750A868DB34}">
      <dsp:nvSpPr>
        <dsp:cNvPr id="0" name=""/>
        <dsp:cNvSpPr/>
      </dsp:nvSpPr>
      <dsp:spPr>
        <a:xfrm>
          <a:off x="5883805" y="1295339"/>
          <a:ext cx="293031" cy="9706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0696"/>
              </a:lnTo>
              <a:lnTo>
                <a:pt x="293031" y="970696"/>
              </a:lnTo>
            </a:path>
          </a:pathLst>
        </a:custGeom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A10F08-8F2E-47A2-8844-E81FEEC624B9}">
      <dsp:nvSpPr>
        <dsp:cNvPr id="0" name=""/>
        <dsp:cNvSpPr/>
      </dsp:nvSpPr>
      <dsp:spPr>
        <a:xfrm>
          <a:off x="6176836" y="1618904"/>
          <a:ext cx="2916333" cy="12942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/>
            <a:t>Максимальное количество</a:t>
          </a:r>
          <a:r>
            <a:rPr lang="en-US" sz="2700" kern="1200" dirty="0"/>
            <a:t/>
          </a:r>
          <a:br>
            <a:rPr lang="en-US" sz="2700" kern="1200" dirty="0"/>
          </a:br>
          <a:r>
            <a:rPr lang="ru-RU" sz="2700" kern="1200" dirty="0"/>
            <a:t>за собеседование</a:t>
          </a:r>
        </a:p>
      </dsp:txBody>
      <dsp:txXfrm>
        <a:off x="6214744" y="1656812"/>
        <a:ext cx="2840517" cy="12184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26FE6-B554-4AB6-B12E-53AA0917AAA5}" type="datetimeFigureOut">
              <a:rPr lang="ru-RU" smtClean="0"/>
              <a:pPr/>
              <a:t>18.12.2021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D71B20-1C71-4757-9FF9-23DAC005D0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863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71B20-1C71-4757-9FF9-23DAC005D040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064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ED77B49-604C-4592-A82C-561C511CA747}" type="datetimeFigureOut">
              <a:rPr lang="ru-RU" smtClean="0"/>
              <a:pPr/>
              <a:t>18.12.2021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9A0440F-8A67-4B17-AF0D-ABCC6EAF48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981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7B49-604C-4592-A82C-561C511CA747}" type="datetimeFigureOut">
              <a:rPr lang="ru-RU" smtClean="0"/>
              <a:pPr/>
              <a:t>18.12.2021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440F-8A67-4B17-AF0D-ABCC6EAF48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342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ED77B49-604C-4592-A82C-561C511CA747}" type="datetimeFigureOut">
              <a:rPr lang="ru-RU" smtClean="0"/>
              <a:pPr/>
              <a:t>18.12.2021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9A0440F-8A67-4B17-AF0D-ABCC6EAF48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591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7B49-604C-4592-A82C-561C511CA747}" type="datetimeFigureOut">
              <a:rPr lang="ru-RU" smtClean="0"/>
              <a:pPr/>
              <a:t>18.12.2021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E9A0440F-8A67-4B17-AF0D-ABCC6EAF48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309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ED77B49-604C-4592-A82C-561C511CA747}" type="datetimeFigureOut">
              <a:rPr lang="ru-RU" smtClean="0"/>
              <a:pPr/>
              <a:t>18.12.2021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9A0440F-8A67-4B17-AF0D-ABCC6EAF48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679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7B49-604C-4592-A82C-561C511CA747}" type="datetimeFigureOut">
              <a:rPr lang="ru-RU" smtClean="0"/>
              <a:pPr/>
              <a:t>18.12.2021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440F-8A67-4B17-AF0D-ABCC6EAF48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268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7B49-604C-4592-A82C-561C511CA747}" type="datetimeFigureOut">
              <a:rPr lang="ru-RU" smtClean="0"/>
              <a:pPr/>
              <a:t>18.12.2021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440F-8A67-4B17-AF0D-ABCC6EAF48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313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7B49-604C-4592-A82C-561C511CA747}" type="datetimeFigureOut">
              <a:rPr lang="ru-RU" smtClean="0"/>
              <a:pPr/>
              <a:t>18.12.2021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440F-8A67-4B17-AF0D-ABCC6EAF48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099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7B49-604C-4592-A82C-561C511CA747}" type="datetimeFigureOut">
              <a:rPr lang="ru-RU" smtClean="0"/>
              <a:pPr/>
              <a:t>18.12.2021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440F-8A67-4B17-AF0D-ABCC6EAF48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425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ED77B49-604C-4592-A82C-561C511CA747}" type="datetimeFigureOut">
              <a:rPr lang="ru-RU" smtClean="0"/>
              <a:pPr/>
              <a:t>18.12.2021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9A0440F-8A67-4B17-AF0D-ABCC6EAF48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098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7B49-604C-4592-A82C-561C511CA747}" type="datetimeFigureOut">
              <a:rPr lang="ru-RU" smtClean="0"/>
              <a:pPr/>
              <a:t>18.12.2021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440F-8A67-4B17-AF0D-ABCC6EAF48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34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ED77B49-604C-4592-A82C-561C511CA747}" type="datetimeFigureOut">
              <a:rPr lang="ru-RU" smtClean="0"/>
              <a:pPr/>
              <a:t>18.12.2021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E9A0440F-8A67-4B17-AF0D-ABCC6EAF48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28779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0556" y="810190"/>
            <a:ext cx="10334625" cy="223837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УСТНОЕ ИТОГОВОЕ   СОБЕСЕДОВАНИЕ</a:t>
            </a: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РУССКОМУ 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ЯЗЫКУ в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классе</a:t>
            </a:r>
            <a:b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37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2. Пересказ прочитанного текста (с дополнением его цитатой)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shlolnaja-zrelost-e14677871299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4599" r="6455"/>
          <a:stretch>
            <a:fillRect/>
          </a:stretch>
        </p:blipFill>
        <p:spPr>
          <a:xfrm>
            <a:off x="672291" y="2184456"/>
            <a:ext cx="4104442" cy="33528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" name="Рисунок 4" descr="File:1328101886 HourGlass.png - Wikimedia Common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2948" y="2469073"/>
            <a:ext cx="1536248" cy="206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: вправо 4"/>
          <p:cNvSpPr/>
          <p:nvPr/>
        </p:nvSpPr>
        <p:spPr>
          <a:xfrm rot="20762174">
            <a:off x="4714831" y="5144804"/>
            <a:ext cx="2610262" cy="1419225"/>
          </a:xfrm>
          <a:prstGeom prst="rightArrow">
            <a:avLst/>
          </a:prstGeom>
          <a:solidFill>
            <a:srgbClr val="DAF2FA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860000"/>
                </a:solidFill>
                <a:latin typeface="Constantia" pitchFamily="18" charset="0"/>
              </a:rPr>
              <a:t>2</a:t>
            </a:r>
            <a:r>
              <a:rPr lang="en-US" sz="2000" b="1" dirty="0">
                <a:solidFill>
                  <a:srgbClr val="860000"/>
                </a:solidFill>
                <a:latin typeface="Constantia" pitchFamily="18" charset="0"/>
              </a:rPr>
              <a:t> </a:t>
            </a:r>
            <a:r>
              <a:rPr lang="en-US" sz="2000" b="1" dirty="0" err="1" smtClean="0">
                <a:solidFill>
                  <a:srgbClr val="860000"/>
                </a:solidFill>
                <a:latin typeface="Constantia" pitchFamily="18" charset="0"/>
              </a:rPr>
              <a:t>минут</a:t>
            </a:r>
            <a:r>
              <a:rPr lang="ru-RU" sz="2000" b="1" dirty="0" err="1" smtClean="0">
                <a:solidFill>
                  <a:srgbClr val="860000"/>
                </a:solidFill>
                <a:latin typeface="Constantia" pitchFamily="18" charset="0"/>
              </a:rPr>
              <a:t>ы</a:t>
            </a:r>
            <a:r>
              <a:rPr lang="en-US" sz="2000" b="1" dirty="0">
                <a:solidFill>
                  <a:srgbClr val="860000"/>
                </a:solidFill>
                <a:latin typeface="Constantia" pitchFamily="18" charset="0"/>
                <a:cs typeface="+mn-ea"/>
              </a:rPr>
              <a:t/>
            </a:r>
            <a:br>
              <a:rPr lang="en-US" sz="2000" b="1" dirty="0">
                <a:solidFill>
                  <a:srgbClr val="860000"/>
                </a:solidFill>
                <a:latin typeface="Constantia" pitchFamily="18" charset="0"/>
                <a:cs typeface="+mn-ea"/>
              </a:rPr>
            </a:br>
            <a:r>
              <a:rPr lang="en-US" sz="2000" b="1" dirty="0">
                <a:solidFill>
                  <a:srgbClr val="860000"/>
                </a:solidFill>
                <a:latin typeface="Constantia" pitchFamily="18" charset="0"/>
              </a:rPr>
              <a:t>на подготовку</a:t>
            </a:r>
            <a:endParaRPr lang="ru-RU" sz="2000" b="1" dirty="0" err="1">
              <a:solidFill>
                <a:srgbClr val="860000"/>
              </a:solidFill>
              <a:latin typeface="Constantia" pitchFamily="18" charset="0"/>
            </a:endParaRPr>
          </a:p>
        </p:txBody>
      </p:sp>
      <p:pic>
        <p:nvPicPr>
          <p:cNvPr id="8" name="Рисунок 7" descr="sobesedovanie2018-var9.pdf - Adobe Reader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8" t="9372" r="22856" b="2310"/>
          <a:stretch/>
        </p:blipFill>
        <p:spPr>
          <a:xfrm>
            <a:off x="8202346" y="2138755"/>
            <a:ext cx="3065652" cy="434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11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 txBox="1">
            <a:spLocks noGrp="1"/>
          </p:cNvSpPr>
          <p:nvPr>
            <p:ph idx="1"/>
          </p:nvPr>
        </p:nvSpPr>
        <p:spPr>
          <a:xfrm>
            <a:off x="389806" y="1209056"/>
            <a:ext cx="10419960" cy="291156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indent="263525"/>
            <a:r>
              <a:rPr lang="ru-RU" sz="2400" b="1" dirty="0" smtClean="0">
                <a:solidFill>
                  <a:srgbClr val="FF0000"/>
                </a:solidFill>
              </a:rPr>
              <a:t>Включение в текст дополнительной информации.</a:t>
            </a:r>
          </a:p>
          <a:p>
            <a:pPr indent="263525"/>
            <a:r>
              <a:rPr lang="ru-RU" sz="2400" dirty="0" smtClean="0">
                <a:solidFill>
                  <a:schemeClr val="tx1"/>
                </a:solidFill>
              </a:rPr>
              <a:t>Ученик должен </a:t>
            </a:r>
          </a:p>
          <a:p>
            <a:pPr marL="457200" indent="-457200">
              <a:buAutoNum type="arabicParenR"/>
            </a:pPr>
            <a:r>
              <a:rPr lang="ru-RU" sz="2400" dirty="0" smtClean="0">
                <a:solidFill>
                  <a:schemeClr val="tx1"/>
                </a:solidFill>
              </a:rPr>
              <a:t>проанализировать высказывание и включить его в текст,</a:t>
            </a:r>
          </a:p>
          <a:p>
            <a:pPr marL="457200" indent="-457200">
              <a:buAutoNum type="arabicParenR"/>
            </a:pPr>
            <a:r>
              <a:rPr lang="ru-RU" sz="2400" dirty="0" smtClean="0">
                <a:solidFill>
                  <a:schemeClr val="tx1"/>
                </a:solidFill>
              </a:rPr>
              <a:t>определить место цитаты в исходном тексте,</a:t>
            </a:r>
          </a:p>
          <a:p>
            <a:pPr marL="457200" indent="-457200">
              <a:buAutoNum type="arabicParenR"/>
            </a:pPr>
            <a:r>
              <a:rPr lang="ru-RU" sz="2400" dirty="0" smtClean="0">
                <a:solidFill>
                  <a:schemeClr val="tx1"/>
                </a:solidFill>
              </a:rPr>
              <a:t>подготовить подробный пересказ текста с учетом включенной цитаты, раскрыв все </a:t>
            </a:r>
            <a:r>
              <a:rPr lang="ru-RU" sz="2400" dirty="0" err="1" smtClean="0">
                <a:solidFill>
                  <a:schemeClr val="tx1"/>
                </a:solidFill>
              </a:rPr>
              <a:t>микротемы</a:t>
            </a:r>
            <a:r>
              <a:rPr lang="ru-RU" sz="2400" dirty="0" smtClean="0">
                <a:solidFill>
                  <a:schemeClr val="tx1"/>
                </a:solidFill>
              </a:rPr>
              <a:t> текста.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9806" y="4316781"/>
            <a:ext cx="10419960" cy="156966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Ученик может</a:t>
            </a:r>
            <a:r>
              <a:rPr lang="ru-RU" sz="24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Применить любой способ цитирования: прямую речь, косвенную речь, вводные конструкции.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Зачитать высказывание.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6186" y="6059321"/>
            <a:ext cx="104340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При пересказе ученик не может пользоваться исходным текстом, а также любыми записями, кроме </a:t>
            </a:r>
            <a:r>
              <a:rPr lang="ru-RU" b="1" dirty="0" smtClean="0">
                <a:solidFill>
                  <a:srgbClr val="FF0000"/>
                </a:solidFill>
              </a:rPr>
              <a:t>цитаты и своих заметок!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69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 contrast="30000"/>
          </a:blip>
          <a:srcRect l="8420" t="19048" r="25569" b="13077"/>
          <a:stretch>
            <a:fillRect/>
          </a:stretch>
        </p:blipFill>
        <p:spPr bwMode="auto">
          <a:xfrm>
            <a:off x="207818" y="263236"/>
            <a:ext cx="5514109" cy="6220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 l="8898" t="19034" r="27426" b="12784"/>
          <a:stretch>
            <a:fillRect/>
          </a:stretch>
        </p:blipFill>
        <p:spPr bwMode="auto">
          <a:xfrm>
            <a:off x="5749638" y="249382"/>
            <a:ext cx="6096000" cy="6414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9407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2" y="765952"/>
            <a:ext cx="11029616" cy="10138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2. задание 3. монологическое высказывание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File:1328101886 HourGlass.png - Wikimedia Common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7008" y="3364821"/>
            <a:ext cx="2438095" cy="2438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: вправо 4"/>
          <p:cNvSpPr/>
          <p:nvPr/>
        </p:nvSpPr>
        <p:spPr>
          <a:xfrm rot="869787">
            <a:off x="676754" y="3803339"/>
            <a:ext cx="2489266" cy="1080120"/>
          </a:xfrm>
          <a:prstGeom prst="rightArrow">
            <a:avLst/>
          </a:prstGeom>
          <a:solidFill>
            <a:srgbClr val="DAF2FA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860000"/>
                </a:solidFill>
                <a:latin typeface="Constantia" pitchFamily="18" charset="0"/>
              </a:rPr>
              <a:t>1 минута</a:t>
            </a:r>
            <a:r>
              <a:rPr lang="en-US" sz="2000" b="1" dirty="0">
                <a:solidFill>
                  <a:srgbClr val="860000"/>
                </a:solidFill>
                <a:latin typeface="Constantia" pitchFamily="18" charset="0"/>
                <a:cs typeface="+mn-ea"/>
              </a:rPr>
              <a:t/>
            </a:r>
            <a:br>
              <a:rPr lang="en-US" sz="2000" b="1" dirty="0">
                <a:solidFill>
                  <a:srgbClr val="860000"/>
                </a:solidFill>
                <a:latin typeface="Constantia" pitchFamily="18" charset="0"/>
                <a:cs typeface="+mn-ea"/>
              </a:rPr>
            </a:br>
            <a:r>
              <a:rPr lang="en-US" sz="2000" b="1" dirty="0">
                <a:solidFill>
                  <a:srgbClr val="860000"/>
                </a:solidFill>
                <a:latin typeface="Constantia" pitchFamily="18" charset="0"/>
              </a:rPr>
              <a:t>на подготовку</a:t>
            </a:r>
            <a:endParaRPr lang="ru-RU" sz="2000" b="1" dirty="0" err="1">
              <a:solidFill>
                <a:srgbClr val="860000"/>
              </a:solidFill>
              <a:latin typeface="Constantia" pitchFamily="18" charset="0"/>
            </a:endParaRPr>
          </a:p>
        </p:txBody>
      </p:sp>
      <p:sp>
        <p:nvSpPr>
          <p:cNvPr id="6" name="Стрелка: вправо 14"/>
          <p:cNvSpPr/>
          <p:nvPr/>
        </p:nvSpPr>
        <p:spPr>
          <a:xfrm rot="843884" flipH="1">
            <a:off x="5127899" y="3263980"/>
            <a:ext cx="2446564" cy="1138114"/>
          </a:xfrm>
          <a:prstGeom prst="rightArrow">
            <a:avLst/>
          </a:prstGeom>
          <a:solidFill>
            <a:srgbClr val="DAF2F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860000"/>
                </a:solidFill>
                <a:latin typeface="Constantia" pitchFamily="18" charset="0"/>
              </a:rPr>
              <a:t>3 </a:t>
            </a:r>
            <a:r>
              <a:rPr lang="en-US" sz="2000" b="1" dirty="0" err="1">
                <a:solidFill>
                  <a:srgbClr val="860000"/>
                </a:solidFill>
                <a:latin typeface="Constantia" pitchFamily="18" charset="0"/>
              </a:rPr>
              <a:t>минуты</a:t>
            </a:r>
            <a:r>
              <a:rPr lang="en-US" sz="2000" b="1" dirty="0">
                <a:solidFill>
                  <a:srgbClr val="860000"/>
                </a:solidFill>
                <a:latin typeface="Constantia" pitchFamily="18" charset="0"/>
              </a:rPr>
              <a:t/>
            </a:r>
            <a:br>
              <a:rPr lang="en-US" sz="2000" b="1" dirty="0">
                <a:solidFill>
                  <a:srgbClr val="860000"/>
                </a:solidFill>
                <a:latin typeface="Constantia" pitchFamily="18" charset="0"/>
              </a:rPr>
            </a:br>
            <a:r>
              <a:rPr lang="en-US" sz="2000" b="1" dirty="0" err="1">
                <a:solidFill>
                  <a:srgbClr val="860000"/>
                </a:solidFill>
                <a:latin typeface="Constantia" pitchFamily="18" charset="0"/>
              </a:rPr>
              <a:t>на</a:t>
            </a:r>
            <a:r>
              <a:rPr lang="en-US" sz="2000" b="1" dirty="0">
                <a:solidFill>
                  <a:srgbClr val="860000"/>
                </a:solidFill>
                <a:latin typeface="Constantia" pitchFamily="18" charset="0"/>
              </a:rPr>
              <a:t> </a:t>
            </a:r>
            <a:r>
              <a:rPr lang="en-US" sz="2000" b="1" dirty="0" err="1">
                <a:solidFill>
                  <a:srgbClr val="860000"/>
                </a:solidFill>
                <a:latin typeface="Constantia" pitchFamily="18" charset="0"/>
              </a:rPr>
              <a:t>монолог</a:t>
            </a:r>
            <a:endParaRPr lang="ru-RU" sz="2000" b="1" dirty="0" err="1">
              <a:solidFill>
                <a:srgbClr val="860000"/>
              </a:solidFill>
              <a:latin typeface="Constantia" pitchFamily="18" charset="0"/>
            </a:endParaRPr>
          </a:p>
        </p:txBody>
      </p:sp>
      <p:pic>
        <p:nvPicPr>
          <p:cNvPr id="7" name="Рисунок 6" descr="12_17_.jpg"/>
          <p:cNvPicPr>
            <a:picLocks noChangeAspect="1"/>
          </p:cNvPicPr>
          <p:nvPr/>
        </p:nvPicPr>
        <p:blipFill>
          <a:blip r:embed="rId3" cstate="print"/>
          <a:srcRect l="36043" r="25576" b="19813"/>
          <a:stretch>
            <a:fillRect/>
          </a:stretch>
        </p:blipFill>
        <p:spPr>
          <a:xfrm>
            <a:off x="8065194" y="2343679"/>
            <a:ext cx="2880320" cy="399944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16344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Объект 2" descr="sobesedovanie2018-var9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0" t="11094" r="23166" b="40909"/>
          <a:stretch/>
        </p:blipFill>
        <p:spPr>
          <a:xfrm>
            <a:off x="1564740" y="1059255"/>
            <a:ext cx="6157866" cy="4746179"/>
          </a:xfrm>
        </p:spPr>
      </p:pic>
    </p:spTree>
    <p:extLst>
      <p:ext uri="{BB962C8B-B14F-4D97-AF65-F5344CB8AC3E}">
        <p14:creationId xmlns:p14="http://schemas.microsoft.com/office/powerpoint/2010/main" val="321755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1098" y="1912665"/>
            <a:ext cx="3298222" cy="4011516"/>
          </a:xfrm>
          <a:prstGeom prst="rect">
            <a:avLst/>
          </a:prstGeom>
        </p:spPr>
      </p:pic>
      <p:pic>
        <p:nvPicPr>
          <p:cNvPr id="3" name="Рисунок 2" descr="sobesedovanie2018-var9.pdf - Adobe Reader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3" t="18614" r="30301" b="30825"/>
          <a:stretch/>
        </p:blipFill>
        <p:spPr>
          <a:xfrm>
            <a:off x="778599" y="917615"/>
            <a:ext cx="6052324" cy="500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06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84328" y="3178202"/>
            <a:ext cx="5505165" cy="749873"/>
          </a:xfrm>
          <a:prstGeom prst="rect">
            <a:avLst/>
          </a:prstGeom>
        </p:spPr>
      </p:pic>
      <p:pic>
        <p:nvPicPr>
          <p:cNvPr id="7" name="Объект 6" descr="sobesedovanie2018-var9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9" t="15771" r="31735" b="53462"/>
          <a:stretch/>
        </p:blipFill>
        <p:spPr>
          <a:xfrm>
            <a:off x="790667" y="856615"/>
            <a:ext cx="5284207" cy="2752192"/>
          </a:xfrm>
        </p:spPr>
      </p:pic>
      <p:pic>
        <p:nvPicPr>
          <p:cNvPr id="8" name="Рисунок 7" descr="sobesedovanie2018-var9.pdf - Adobe Reader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4" t="20066" r="30541" b="42442"/>
          <a:stretch/>
        </p:blipFill>
        <p:spPr>
          <a:xfrm>
            <a:off x="878185" y="3178202"/>
            <a:ext cx="5406164" cy="333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33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54"/>
          <a:stretch/>
        </p:blipFill>
        <p:spPr bwMode="auto">
          <a:xfrm>
            <a:off x="2424224" y="308344"/>
            <a:ext cx="6326372" cy="398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010"/>
          <a:stretch/>
        </p:blipFill>
        <p:spPr bwMode="auto">
          <a:xfrm>
            <a:off x="2312582" y="4288813"/>
            <a:ext cx="6640032" cy="221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00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4. диалог с экзаменатором-собеседником по выбранной учащимся теме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1484828351_konflikt-v-shkole_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590" t="2961" b="6321"/>
          <a:stretch>
            <a:fillRect/>
          </a:stretch>
        </p:blipFill>
        <p:spPr>
          <a:xfrm>
            <a:off x="763637" y="2287550"/>
            <a:ext cx="5178326" cy="367823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Стрелка: вправо 4"/>
          <p:cNvSpPr/>
          <p:nvPr/>
        </p:nvSpPr>
        <p:spPr>
          <a:xfrm rot="20471659" flipH="1">
            <a:off x="8508398" y="2641653"/>
            <a:ext cx="2405344" cy="1258417"/>
          </a:xfrm>
          <a:prstGeom prst="rightArrow">
            <a:avLst/>
          </a:prstGeom>
          <a:solidFill>
            <a:srgbClr val="ADE2F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7A2A08"/>
                </a:solidFill>
                <a:latin typeface="Constantia" pitchFamily="18" charset="0"/>
                <a:cs typeface="+mn-ea"/>
              </a:rPr>
              <a:t>0 </a:t>
            </a:r>
            <a:r>
              <a:rPr lang="en-US" sz="2000" b="1" dirty="0" err="1">
                <a:solidFill>
                  <a:srgbClr val="7A2A08"/>
                </a:solidFill>
                <a:latin typeface="Constantia" pitchFamily="18" charset="0"/>
                <a:cs typeface="+mn-ea"/>
              </a:rPr>
              <a:t>минут</a:t>
            </a:r>
            <a:r>
              <a:rPr lang="en-US" sz="2000" b="1" dirty="0">
                <a:latin typeface="Constantia" pitchFamily="18" charset="0"/>
                <a:cs typeface="+mn-ea"/>
              </a:rPr>
              <a:t/>
            </a:r>
            <a:br>
              <a:rPr lang="en-US" sz="2000" b="1" dirty="0">
                <a:latin typeface="Constantia" pitchFamily="18" charset="0"/>
                <a:cs typeface="+mn-ea"/>
              </a:rPr>
            </a:br>
            <a:r>
              <a:rPr lang="en-US" sz="2000" b="1" dirty="0" err="1">
                <a:solidFill>
                  <a:srgbClr val="7A2A08"/>
                </a:solidFill>
                <a:latin typeface="Constantia" pitchFamily="18" charset="0"/>
              </a:rPr>
              <a:t>на</a:t>
            </a:r>
            <a:r>
              <a:rPr lang="en-US" sz="2000" b="1" dirty="0">
                <a:solidFill>
                  <a:srgbClr val="7A2A08"/>
                </a:solidFill>
                <a:latin typeface="Constantia" pitchFamily="18" charset="0"/>
              </a:rPr>
              <a:t> </a:t>
            </a:r>
            <a:r>
              <a:rPr lang="en-US" sz="2000" b="1" dirty="0" err="1">
                <a:solidFill>
                  <a:srgbClr val="7A2A08"/>
                </a:solidFill>
                <a:latin typeface="Constantia" pitchFamily="18" charset="0"/>
              </a:rPr>
              <a:t>подготовку</a:t>
            </a:r>
            <a:endParaRPr lang="ru-RU" sz="2000" b="1" dirty="0">
              <a:latin typeface="Constantia" pitchFamily="18" charset="0"/>
            </a:endParaRPr>
          </a:p>
        </p:txBody>
      </p:sp>
      <p:sp>
        <p:nvSpPr>
          <p:cNvPr id="6" name="Стрелка: вправо 9"/>
          <p:cNvSpPr/>
          <p:nvPr/>
        </p:nvSpPr>
        <p:spPr>
          <a:xfrm rot="711682" flipH="1">
            <a:off x="8728914" y="5282405"/>
            <a:ext cx="2602264" cy="1205431"/>
          </a:xfrm>
          <a:prstGeom prst="rightArrow">
            <a:avLst/>
          </a:prstGeom>
          <a:solidFill>
            <a:srgbClr val="ADE2F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b="1" dirty="0">
                <a:solidFill>
                  <a:srgbClr val="7A2A08"/>
                </a:solidFill>
                <a:latin typeface="Constantia" pitchFamily="18" charset="0"/>
                <a:cs typeface="+mn-ea"/>
              </a:rPr>
              <a:t>3 </a:t>
            </a:r>
            <a:r>
              <a:rPr lang="en-US" sz="2000" b="1" dirty="0" err="1">
                <a:solidFill>
                  <a:srgbClr val="7A2A08"/>
                </a:solidFill>
                <a:latin typeface="Constantia" pitchFamily="18" charset="0"/>
                <a:cs typeface="+mn-ea"/>
              </a:rPr>
              <a:t>минуты</a:t>
            </a:r>
            <a:r>
              <a:rPr lang="en-US" sz="2000" b="1" dirty="0">
                <a:solidFill>
                  <a:srgbClr val="7A2A08"/>
                </a:solidFill>
                <a:latin typeface="Constantia" pitchFamily="18" charset="0"/>
                <a:cs typeface="+mn-ea"/>
              </a:rPr>
              <a:t/>
            </a:r>
            <a:br>
              <a:rPr lang="en-US" sz="2000" b="1" dirty="0">
                <a:solidFill>
                  <a:srgbClr val="7A2A08"/>
                </a:solidFill>
                <a:latin typeface="Constantia" pitchFamily="18" charset="0"/>
                <a:cs typeface="+mn-ea"/>
              </a:rPr>
            </a:br>
            <a:r>
              <a:rPr lang="en-US" sz="2000" b="1" dirty="0">
                <a:solidFill>
                  <a:srgbClr val="7A2A08"/>
                </a:solidFill>
                <a:latin typeface="Constantia" pitchFamily="18" charset="0"/>
                <a:cs typeface="+mn-ea"/>
              </a:rPr>
              <a:t>на </a:t>
            </a:r>
            <a:r>
              <a:rPr lang="en-US" sz="2000" b="1" dirty="0" err="1">
                <a:solidFill>
                  <a:srgbClr val="7A2A08"/>
                </a:solidFill>
                <a:latin typeface="Constantia" pitchFamily="18" charset="0"/>
                <a:cs typeface="+mn-ea"/>
              </a:rPr>
              <a:t>диалог</a:t>
            </a:r>
            <a:endParaRPr lang="ru-RU" sz="2000" b="1" dirty="0">
              <a:solidFill>
                <a:srgbClr val="7A2A08"/>
              </a:solidFill>
              <a:latin typeface="Constantia" pitchFamily="18" charset="0"/>
              <a:cs typeface="+mn-ea"/>
            </a:endParaRPr>
          </a:p>
        </p:txBody>
      </p:sp>
      <p:pic>
        <p:nvPicPr>
          <p:cNvPr id="7" name="Рисунок 6" descr="File:1328101886 HourGlass.png - Wikimedia Commons"/>
          <p:cNvPicPr>
            <a:picLocks noChangeAspect="1"/>
          </p:cNvPicPr>
          <p:nvPr/>
        </p:nvPicPr>
        <p:blipFill>
          <a:blip r:embed="rId3" cstate="print"/>
          <a:srcRect l="28074"/>
          <a:stretch>
            <a:fillRect/>
          </a:stretch>
        </p:blipFill>
        <p:spPr bwMode="auto">
          <a:xfrm>
            <a:off x="6832532" y="3709114"/>
            <a:ext cx="129140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71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53" b="42031"/>
          <a:stretch/>
        </p:blipFill>
        <p:spPr bwMode="auto">
          <a:xfrm>
            <a:off x="180109" y="357476"/>
            <a:ext cx="5133975" cy="306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56"/>
          <a:stretch/>
        </p:blipFill>
        <p:spPr bwMode="auto">
          <a:xfrm>
            <a:off x="172885" y="3433029"/>
            <a:ext cx="5133084" cy="305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rcRect b="32671"/>
          <a:stretch>
            <a:fillRect/>
          </a:stretch>
        </p:blipFill>
        <p:spPr>
          <a:xfrm>
            <a:off x="5325621" y="443345"/>
            <a:ext cx="6288311" cy="2369127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lum bright="-10000" contrast="40000"/>
          </a:blip>
          <a:srcRect l="14269" t="50000" r="38986" b="28220"/>
          <a:stretch>
            <a:fillRect/>
          </a:stretch>
        </p:blipFill>
        <p:spPr bwMode="auto">
          <a:xfrm>
            <a:off x="5597236" y="3380510"/>
            <a:ext cx="5864099" cy="238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3638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Итоговое собеседование по русскому языку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тоговое устное  собеседование -  допуск к ОГЭ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 пройдет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февраля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вторая среда февраля)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в образовательных организациях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становятся доступны в день проведения собеседования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Результатом итогового собеседования является « зачет» или « незачет»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Повторное собеседование назначается в дополнительные сроки в текущем учебном году (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марта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мая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639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3604" y="729657"/>
            <a:ext cx="6761905" cy="115346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ИС</a:t>
            </a:r>
            <a:r>
              <a:rPr lang="ru-RU" dirty="0"/>
              <a:t>-</a:t>
            </a:r>
            <a:r>
              <a:rPr lang="ru-RU" b="1" dirty="0"/>
              <a:t>03</a:t>
            </a:r>
            <a:r>
              <a:rPr lang="ru-RU" dirty="0"/>
              <a:t>. </a:t>
            </a:r>
            <a:r>
              <a:rPr lang="ru-RU" b="1" dirty="0"/>
              <a:t>Форма</a:t>
            </a:r>
            <a:r>
              <a:rPr lang="ru-RU" dirty="0"/>
              <a:t> </a:t>
            </a:r>
            <a:r>
              <a:rPr lang="ru-RU" b="1" dirty="0"/>
              <a:t>протокола</a:t>
            </a:r>
            <a:r>
              <a:rPr lang="ru-RU" dirty="0"/>
              <a:t> эксперта для оценивания ответов участников итогового собеседования.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59902" y="1883120"/>
            <a:ext cx="3381216" cy="47887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07" y="729657"/>
            <a:ext cx="4101904" cy="574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34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8271" y="862059"/>
            <a:ext cx="11029615" cy="3678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8000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8000" dirty="0">
              <a:solidFill>
                <a:schemeClr val="accent1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21395" y="3397610"/>
            <a:ext cx="4752363" cy="316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55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8771669"/>
              </p:ext>
            </p:extLst>
          </p:nvPr>
        </p:nvGraphicFramePr>
        <p:xfrm>
          <a:off x="244548" y="2030819"/>
          <a:ext cx="10313803" cy="2914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File:1328101886 HourGlass.png - Wikimedia Commons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0483" y="5320448"/>
            <a:ext cx="1266286" cy="12710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93973" y="5059023"/>
            <a:ext cx="2743200" cy="160043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15</a:t>
            </a:r>
            <a:r>
              <a:rPr lang="ru-RU" sz="4400" b="1" dirty="0" smtClean="0">
                <a:solidFill>
                  <a:srgbClr val="C00000"/>
                </a:solidFill>
              </a:rPr>
              <a:t>-16</a:t>
            </a:r>
            <a:endParaRPr lang="ru-RU" dirty="0"/>
          </a:p>
          <a:p>
            <a:pPr algn="ctr"/>
            <a:r>
              <a:rPr lang="ru-RU" sz="4400" b="1" dirty="0">
                <a:solidFill>
                  <a:srgbClr val="C00000"/>
                </a:solidFill>
              </a:rPr>
              <a:t>минут</a:t>
            </a:r>
            <a:endParaRPr dirty="0"/>
          </a:p>
        </p:txBody>
      </p:sp>
      <p:sp>
        <p:nvSpPr>
          <p:cNvPr id="9" name="Стрелка: вправо 5"/>
          <p:cNvSpPr/>
          <p:nvPr/>
        </p:nvSpPr>
        <p:spPr>
          <a:xfrm flipH="1">
            <a:off x="7886665" y="5059024"/>
            <a:ext cx="3064870" cy="1701208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1" dirty="0" err="1">
                <a:solidFill>
                  <a:srgbClr val="7A2A08"/>
                </a:solidFill>
                <a:latin typeface="Century Gothic"/>
                <a:cs typeface="+mn-ea"/>
              </a:rPr>
              <a:t>выпускник</a:t>
            </a:r>
            <a:r>
              <a:rPr lang="en-US" b="1" dirty="0">
                <a:solidFill>
                  <a:srgbClr val="7A2A08"/>
                </a:solidFill>
              </a:rPr>
              <a:t> </a:t>
            </a:r>
            <a:r>
              <a:rPr lang="en-US" b="1" dirty="0">
                <a:solidFill>
                  <a:srgbClr val="7A2A08"/>
                </a:solidFill>
                <a:latin typeface="Century Gothic"/>
                <a:cs typeface="+mn-ea"/>
              </a:rPr>
              <a:t>9 </a:t>
            </a:r>
            <a:r>
              <a:rPr lang="en-US" b="1" dirty="0" err="1">
                <a:solidFill>
                  <a:srgbClr val="7A2A08"/>
                </a:solidFill>
                <a:latin typeface="Century Gothic"/>
                <a:cs typeface="+mn-ea"/>
              </a:rPr>
              <a:t>класса</a:t>
            </a:r>
            <a:r>
              <a:rPr lang="en-US" b="1" dirty="0">
                <a:solidFill>
                  <a:srgbClr val="7A2A08"/>
                </a:solidFill>
                <a:latin typeface="Century Gothic"/>
                <a:cs typeface="+mn-ea"/>
              </a:rPr>
              <a:t> </a:t>
            </a:r>
            <a:r>
              <a:rPr lang="en-US" dirty="0">
                <a:latin typeface="+mn-ea"/>
                <a:cs typeface="+mn-ea"/>
              </a:rPr>
              <a:t/>
            </a:r>
            <a:br>
              <a:rPr lang="en-US" dirty="0">
                <a:latin typeface="+mn-ea"/>
                <a:cs typeface="+mn-ea"/>
              </a:rPr>
            </a:br>
            <a:r>
              <a:rPr lang="en-US" b="1" dirty="0" err="1">
                <a:solidFill>
                  <a:srgbClr val="7A2A08"/>
                </a:solidFill>
                <a:latin typeface="Century Gothic"/>
                <a:cs typeface="+mn-ea"/>
              </a:rPr>
              <a:t>вправе</a:t>
            </a:r>
            <a:r>
              <a:rPr lang="en-US" b="1" dirty="0">
                <a:solidFill>
                  <a:srgbClr val="7A2A08"/>
                </a:solidFill>
                <a:latin typeface="Century Gothic"/>
                <a:cs typeface="+mn-ea"/>
              </a:rPr>
              <a:t> </a:t>
            </a:r>
            <a:r>
              <a:rPr lang="en-US" b="1" dirty="0" err="1">
                <a:solidFill>
                  <a:srgbClr val="7A2A08"/>
                </a:solidFill>
                <a:latin typeface="Century Gothic"/>
                <a:cs typeface="+mn-ea"/>
              </a:rPr>
              <a:t>готовиться</a:t>
            </a:r>
            <a:r>
              <a:rPr lang="en-US" b="1" dirty="0">
                <a:solidFill>
                  <a:srgbClr val="7A2A08"/>
                </a:solidFill>
                <a:latin typeface="Century Gothic"/>
                <a:cs typeface="+mn-ea"/>
              </a:rPr>
              <a:t> </a:t>
            </a:r>
            <a:r>
              <a:rPr lang="en-US" dirty="0">
                <a:latin typeface="+mn-ea"/>
                <a:cs typeface="+mn-ea"/>
              </a:rPr>
              <a:t/>
            </a:r>
            <a:br>
              <a:rPr lang="en-US" dirty="0">
                <a:latin typeface="+mn-ea"/>
                <a:cs typeface="+mn-ea"/>
              </a:rPr>
            </a:br>
            <a:r>
              <a:rPr lang="en-US" b="1" dirty="0">
                <a:solidFill>
                  <a:srgbClr val="7A2A08"/>
                </a:solidFill>
                <a:latin typeface="Century Gothic"/>
                <a:cs typeface="+mn-ea"/>
              </a:rPr>
              <a:t>и </a:t>
            </a:r>
            <a:r>
              <a:rPr lang="en-US" b="1" dirty="0" err="1">
                <a:solidFill>
                  <a:srgbClr val="7A2A08"/>
                </a:solidFill>
                <a:latin typeface="Century Gothic"/>
                <a:cs typeface="+mn-ea"/>
              </a:rPr>
              <a:t>отвечать</a:t>
            </a:r>
            <a:endParaRPr lang="en-US" b="1" dirty="0" err="1">
              <a:solidFill>
                <a:srgbClr val="7A2A08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7702" y="642797"/>
            <a:ext cx="9647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итогового устного собеседования по русскому языку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70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idx="1"/>
          </p:nvPr>
        </p:nvSpPr>
        <p:spPr>
          <a:xfrm>
            <a:off x="614400" y="1277791"/>
            <a:ext cx="10515600" cy="6099175"/>
          </a:xfrm>
        </p:spPr>
        <p:txBody>
          <a:bodyPr>
            <a:normAutofit/>
          </a:bodyPr>
          <a:lstStyle/>
          <a:p>
            <a:pPr lvl="0"/>
            <a:r>
              <a:rPr lang="ru-RU" sz="3600" dirty="0" smtClean="0">
                <a:solidFill>
                  <a:srgbClr val="FF0000"/>
                </a:solidFill>
              </a:rPr>
              <a:t>В </a:t>
            </a:r>
            <a:r>
              <a:rPr lang="ru-RU" sz="3600" dirty="0">
                <a:solidFill>
                  <a:srgbClr val="FF0000"/>
                </a:solidFill>
              </a:rPr>
              <a:t>качестве экзаменатора-собеседника могут привлекаться учителя с высшим образованием и коммуникабельными навыками, независимо от их предметной специализации.</a:t>
            </a:r>
          </a:p>
          <a:p>
            <a:pPr lvl="0"/>
            <a:r>
              <a:rPr lang="ru-RU" sz="3600" dirty="0">
                <a:solidFill>
                  <a:schemeClr val="tx1"/>
                </a:solidFill>
              </a:rPr>
              <a:t>В качестве экспертов привлекаются только учителя русского языка и литературы</a:t>
            </a:r>
            <a:r>
              <a:rPr lang="ru-RU" sz="3600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741096" y="837943"/>
            <a:ext cx="78191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Экзаменатор-собеседник и эксперт</a:t>
            </a: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57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583" y="3370927"/>
            <a:ext cx="11029616" cy="1013800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устного    собеседования</a:t>
            </a:r>
            <a:endParaRPr lang="ru-RU" sz="6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b="56913"/>
          <a:stretch/>
        </p:blipFill>
        <p:spPr>
          <a:xfrm>
            <a:off x="914400" y="4754183"/>
            <a:ext cx="10917382" cy="104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4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66426"/>
          </a:xfrm>
        </p:spPr>
        <p:txBody>
          <a:bodyPr/>
          <a:lstStyle/>
          <a:p>
            <a:r>
              <a:rPr lang="ru-RU" b="1" dirty="0" smtClean="0"/>
              <a:t>Инструкция по выполнению заданий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4937" y="1723296"/>
            <a:ext cx="11610808" cy="476063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Итоговое собеседование по русскому языку состоит из четырёх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заданий: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задание 1 – чтение текста вслух </a:t>
            </a:r>
            <a:r>
              <a:rPr lang="ru-RU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балла),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задание 2 – подробный пересказ текста с привлечением дополнительной информации </a:t>
            </a:r>
            <a:r>
              <a:rPr lang="ru-RU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(5 баллов),</a:t>
            </a:r>
            <a:r>
              <a:rPr lang="en-US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задание 3 – создание устного монологического высказывания </a:t>
            </a:r>
            <a:r>
              <a:rPr lang="ru-RU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(3 балла), 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задание 4 – участие в диалоге </a:t>
            </a:r>
            <a:r>
              <a:rPr lang="ru-RU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 балла),</a:t>
            </a:r>
          </a:p>
          <a:p>
            <a:pPr>
              <a:lnSpc>
                <a:spcPct val="120000"/>
              </a:lnSpc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соблюдение норм современного русского литературного языка по всей работе </a:t>
            </a:r>
            <a:r>
              <a:rPr lang="ru-RU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(8 баллов). </a:t>
            </a:r>
          </a:p>
          <a:p>
            <a:pPr>
              <a:lnSpc>
                <a:spcPct val="120000"/>
              </a:lnSpc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Максимальное количество баллов, которое может получить ученик за выполнение всей работы, —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20. 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Зачет выставляется в том случае, если за выполнение работы выпускник набрал 10 или более баллов.</a:t>
            </a:r>
          </a:p>
          <a:p>
            <a:pPr>
              <a:lnSpc>
                <a:spcPct val="120000"/>
              </a:lnSpc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Общее время ответа (включая время на подготовку) – </a:t>
            </a:r>
            <a:r>
              <a:rPr lang="ru-RU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15-16 минут.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На протяжении всего времени ответа ведётся аудиозапись.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78872" y="1992548"/>
            <a:ext cx="115131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 </a:t>
            </a:r>
          </a:p>
          <a:p>
            <a:endParaRPr lang="ru-RU" sz="8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47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1870" y="1129152"/>
            <a:ext cx="10486092" cy="10138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1. Задание 1:</a:t>
            </a:r>
            <a:b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Выразительное чтение текста вслух</a:t>
            </a:r>
            <a:r>
              <a:rPr lang="ru-RU" sz="3200" b="1" dirty="0">
                <a:solidFill>
                  <a:srgbClr val="002060"/>
                </a:solidFill>
                <a:latin typeface="Constantia" pitchFamily="18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Constantia" pitchFamily="18" charset="0"/>
              </a:rPr>
            </a:br>
            <a:endParaRPr lang="ru-RU" sz="3200" dirty="0"/>
          </a:p>
        </p:txBody>
      </p:sp>
      <p:pic>
        <p:nvPicPr>
          <p:cNvPr id="5" name="Объект 4" descr="File:1328101886 HourGlass.png - Wikimedia Common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1636" y="2097294"/>
            <a:ext cx="1878588" cy="187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131234_800.jpg"/>
          <p:cNvPicPr>
            <a:picLocks noChangeAspect="1"/>
          </p:cNvPicPr>
          <p:nvPr/>
        </p:nvPicPr>
        <p:blipFill>
          <a:blip r:embed="rId3" cstate="print"/>
          <a:srcRect l="34896"/>
          <a:stretch>
            <a:fillRect/>
          </a:stretch>
        </p:blipFill>
        <p:spPr>
          <a:xfrm>
            <a:off x="8182639" y="1993848"/>
            <a:ext cx="3737992" cy="3825301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8" name="Стрелка: вправо 4"/>
          <p:cNvSpPr/>
          <p:nvPr/>
        </p:nvSpPr>
        <p:spPr>
          <a:xfrm rot="20160102">
            <a:off x="5298653" y="4443718"/>
            <a:ext cx="2610262" cy="1419225"/>
          </a:xfrm>
          <a:prstGeom prst="rightArrow">
            <a:avLst/>
          </a:prstGeom>
          <a:solidFill>
            <a:srgbClr val="DAF2FA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860000"/>
                </a:solidFill>
                <a:latin typeface="Constantia" pitchFamily="18" charset="0"/>
              </a:rPr>
              <a:t>2</a:t>
            </a:r>
            <a:r>
              <a:rPr lang="en-US" sz="2000" b="1" dirty="0">
                <a:solidFill>
                  <a:srgbClr val="860000"/>
                </a:solidFill>
                <a:latin typeface="Constantia" pitchFamily="18" charset="0"/>
              </a:rPr>
              <a:t> </a:t>
            </a:r>
            <a:r>
              <a:rPr lang="en-US" sz="2000" b="1" dirty="0" smtClean="0">
                <a:solidFill>
                  <a:srgbClr val="860000"/>
                </a:solidFill>
                <a:latin typeface="Constantia" pitchFamily="18" charset="0"/>
              </a:rPr>
              <a:t>минут</a:t>
            </a:r>
            <a:r>
              <a:rPr lang="ru-RU" sz="2000" b="1" dirty="0" smtClean="0">
                <a:solidFill>
                  <a:srgbClr val="860000"/>
                </a:solidFill>
                <a:latin typeface="Constantia" pitchFamily="18" charset="0"/>
              </a:rPr>
              <a:t>ы</a:t>
            </a:r>
            <a:r>
              <a:rPr lang="en-US" sz="2000" b="1" dirty="0">
                <a:solidFill>
                  <a:srgbClr val="860000"/>
                </a:solidFill>
                <a:latin typeface="Constantia" pitchFamily="18" charset="0"/>
                <a:cs typeface="+mn-ea"/>
              </a:rPr>
              <a:t/>
            </a:r>
            <a:br>
              <a:rPr lang="en-US" sz="2000" b="1" dirty="0">
                <a:solidFill>
                  <a:srgbClr val="860000"/>
                </a:solidFill>
                <a:latin typeface="Constantia" pitchFamily="18" charset="0"/>
                <a:cs typeface="+mn-ea"/>
              </a:rPr>
            </a:br>
            <a:r>
              <a:rPr lang="en-US" sz="2000" b="1" dirty="0">
                <a:solidFill>
                  <a:srgbClr val="860000"/>
                </a:solidFill>
                <a:latin typeface="Constantia" pitchFamily="18" charset="0"/>
              </a:rPr>
              <a:t>на подготовку</a:t>
            </a:r>
            <a:endParaRPr lang="ru-RU" sz="2000" b="1" dirty="0">
              <a:solidFill>
                <a:srgbClr val="860000"/>
              </a:solidFill>
              <a:latin typeface="Constantia" pitchFamily="18" charset="0"/>
            </a:endParaRPr>
          </a:p>
        </p:txBody>
      </p:sp>
      <p:pic>
        <p:nvPicPr>
          <p:cNvPr id="9" name="Объект 8" descr="sobesedovanie2018-var9.pdf - Adobe Reader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0" t="13556" r="22957" b="297"/>
          <a:stretch/>
        </p:blipFill>
        <p:spPr>
          <a:xfrm>
            <a:off x="740162" y="1695408"/>
            <a:ext cx="3776420" cy="493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53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 txBox="1">
            <a:spLocks noGrp="1"/>
          </p:cNvSpPr>
          <p:nvPr>
            <p:ph idx="1"/>
          </p:nvPr>
        </p:nvSpPr>
        <p:spPr>
          <a:xfrm>
            <a:off x="478465" y="1958680"/>
            <a:ext cx="10419961" cy="343170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2400" b="1" dirty="0" smtClean="0">
                <a:solidFill>
                  <a:srgbClr val="C00000"/>
                </a:solidFill>
              </a:rPr>
              <a:t>Что делать во время подготовки к чтению?</a:t>
            </a:r>
          </a:p>
          <a:p>
            <a:pPr marL="342900" indent="-342900">
              <a:buFontTx/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Смысловое чтение на основе анализа ключевых слов и грамматической структуры.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Определение авторского замысла.</a:t>
            </a:r>
          </a:p>
          <a:p>
            <a:pPr marL="342900" indent="-342900">
              <a:buFontTx/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Обозначение пауз, мест повышения/понижения голоса (разметка текста). </a:t>
            </a:r>
          </a:p>
          <a:p>
            <a:pPr marL="342900" indent="-342900">
              <a:buFontTx/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Соблюдение орфоэпических норм.</a:t>
            </a:r>
          </a:p>
          <a:p>
            <a:pPr marL="342900" indent="-342900">
              <a:buAutoNum type="arabicPeriod"/>
            </a:pPr>
            <a:endParaRPr lang="ru-RU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78464" y="5508815"/>
            <a:ext cx="10419961" cy="12003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Во время подготовки к чтению ученик имеет право</a:t>
            </a:r>
          </a:p>
          <a:p>
            <a:r>
              <a:rPr lang="ru-RU" sz="2400" dirty="0" smtClean="0"/>
              <a:t>1. Делать графические пометы, подчеркивать в КИМ.</a:t>
            </a:r>
          </a:p>
          <a:p>
            <a:r>
              <a:rPr lang="ru-RU" sz="2400" dirty="0" smtClean="0"/>
              <a:t>2</a:t>
            </a:r>
            <a:r>
              <a:rPr lang="en-US" sz="2400" dirty="0" smtClean="0"/>
              <a:t>.</a:t>
            </a:r>
            <a:r>
              <a:rPr lang="ru-RU" sz="2400" dirty="0" smtClean="0"/>
              <a:t> Вести краткие записи. </a:t>
            </a:r>
          </a:p>
        </p:txBody>
      </p:sp>
    </p:spTree>
    <p:extLst>
      <p:ext uri="{BB962C8B-B14F-4D97-AF65-F5344CB8AC3E}">
        <p14:creationId xmlns:p14="http://schemas.microsoft.com/office/powerpoint/2010/main" val="79155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Критерии  оценивания выполнения заданий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24172" y="5488715"/>
            <a:ext cx="85996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FF0000"/>
                </a:solidFill>
              </a:rPr>
              <a:t>Темп чтения не должен мешать понимать ученика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40116" y="6160378"/>
            <a:ext cx="6408712" cy="461665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Средний темп чтения – 100-120 слов в минуту</a:t>
            </a:r>
            <a:endParaRPr lang="ru-RU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 contrast="40000"/>
          </a:blip>
          <a:srcRect l="7434" t="28085" r="18023" b="35755"/>
          <a:stretch>
            <a:fillRect/>
          </a:stretch>
        </p:blipFill>
        <p:spPr bwMode="auto">
          <a:xfrm>
            <a:off x="817418" y="1953491"/>
            <a:ext cx="10820394" cy="3338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6380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ивиденд">
  <a:themeElements>
    <a:clrScheme name="Дивиденд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Дивиденд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TM03457464[[fn=Дивиденд]]</Template>
  <TotalTime>691</TotalTime>
  <Words>453</Words>
  <Application>Microsoft Office PowerPoint</Application>
  <PresentationFormat>Широкоэкранный</PresentationFormat>
  <Paragraphs>65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Arial</vt:lpstr>
      <vt:lpstr>Calibri</vt:lpstr>
      <vt:lpstr>Century Gothic</vt:lpstr>
      <vt:lpstr>Constantia</vt:lpstr>
      <vt:lpstr>Corbel</vt:lpstr>
      <vt:lpstr>Gill Sans MT</vt:lpstr>
      <vt:lpstr>Times New Roman</vt:lpstr>
      <vt:lpstr>Wingdings</vt:lpstr>
      <vt:lpstr>Wingdings 2</vt:lpstr>
      <vt:lpstr>Дивиденд</vt:lpstr>
      <vt:lpstr>УСТНОЕ ИТОГОВОЕ   СОБЕСЕДОВАНИЕ ПО РУССКОМУ ЯЗЫКУ в 9 классе в 2022 году</vt:lpstr>
      <vt:lpstr>Итоговое собеседование по русскому языку</vt:lpstr>
      <vt:lpstr>Презентация PowerPoint</vt:lpstr>
      <vt:lpstr>Презентация PowerPoint</vt:lpstr>
      <vt:lpstr>Структура устного    собеседования</vt:lpstr>
      <vt:lpstr>Инструкция по выполнению заданий</vt:lpstr>
      <vt:lpstr>Часть 1. Задание 1: Выразительное чтение текста вслух </vt:lpstr>
      <vt:lpstr>Презентация PowerPoint</vt:lpstr>
      <vt:lpstr>Критерии  оценивания выполнения заданий</vt:lpstr>
      <vt:lpstr>Задание 2. Пересказ прочитанного текста (с дополнением его цитатой)</vt:lpstr>
      <vt:lpstr>Презентация PowerPoint</vt:lpstr>
      <vt:lpstr>Презентация PowerPoint</vt:lpstr>
      <vt:lpstr>Часть 2. задание 3. монологическое высказывание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4. диалог с экзаменатором-собеседником по выбранной учащимся теме</vt:lpstr>
      <vt:lpstr>Презентация PowerPoint</vt:lpstr>
      <vt:lpstr>ИС-03. Форма протокола эксперта для оценивания ответов участников итогового собеседования.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Пользователь Windows</cp:lastModifiedBy>
  <cp:revision>70</cp:revision>
  <dcterms:created xsi:type="dcterms:W3CDTF">2017-11-30T11:25:15Z</dcterms:created>
  <dcterms:modified xsi:type="dcterms:W3CDTF">2021-12-18T08:17:06Z</dcterms:modified>
</cp:coreProperties>
</file>