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59" r:id="rId4"/>
    <p:sldId id="291" r:id="rId5"/>
    <p:sldId id="271" r:id="rId6"/>
    <p:sldId id="294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4" r:id="rId15"/>
    <p:sldId id="285" r:id="rId16"/>
    <p:sldId id="287" r:id="rId17"/>
    <p:sldId id="283" r:id="rId18"/>
    <p:sldId id="281" r:id="rId19"/>
    <p:sldId id="282" r:id="rId20"/>
    <p:sldId id="292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9" autoAdjust="0"/>
  </p:normalViewPr>
  <p:slideViewPr>
    <p:cSldViewPr snapToGrid="0"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dirty="0" smtClean="0"/>
            <a:t>10 </a:t>
          </a:r>
          <a:r>
            <a:rPr lang="en-US" dirty="0"/>
            <a:t/>
          </a:r>
          <a:br>
            <a:rPr lang="en-US" dirty="0"/>
          </a:br>
          <a:r>
            <a:rPr lang="ru-RU" dirty="0"/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 custT="1"/>
      <dgm:spPr/>
      <dgm:t>
        <a:bodyPr/>
        <a:lstStyle/>
        <a:p>
          <a:r>
            <a:rPr lang="ru-RU" sz="2300" dirty="0"/>
            <a:t> Необходимо набрать,</a:t>
          </a:r>
          <a:r>
            <a:rPr lang="en-US" sz="2300" dirty="0"/>
            <a:t/>
          </a:r>
          <a:br>
            <a:rPr lang="en-US" sz="2300" dirty="0"/>
          </a:br>
          <a:r>
            <a:rPr lang="ru-RU" sz="2300" dirty="0"/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dirty="0" smtClean="0"/>
            <a:t>20 </a:t>
          </a:r>
          <a:r>
            <a:rPr lang="ru-RU" sz="3400" dirty="0"/>
            <a:t>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/>
            <a:t>Максимальное количество</a:t>
          </a:r>
          <a:r>
            <a:rPr lang="en-US" dirty="0"/>
            <a:t/>
          </a:r>
          <a:br>
            <a:rPr lang="en-US" dirty="0"/>
          </a:br>
          <a:r>
            <a:rPr lang="ru-RU" dirty="0"/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 custScaleX="112202" custLinFactNeighborX="4655" custLinFactNeighborY="2465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 custScaleX="180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 custScaleX="113204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 custScaleX="14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CA0DB044-AF9D-4685-A533-B42137743D22}" type="presOf" srcId="{58AD2645-6E5C-4D6B-9297-CE07BA87CEA0}" destId="{4A0DF5F0-2F35-4C3E-AB0D-9974F0622678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C8581441-BEB5-4E9B-BC3B-895912538915}" type="presOf" srcId="{19DED8D7-16D3-4C36-8016-2C3F92E504AD}" destId="{34A10F08-8F2E-47A2-8844-E81FEEC624B9}" srcOrd="0" destOrd="0" presId="urn:microsoft.com/office/officeart/2005/8/layout/hierarchy3"/>
    <dgm:cxn modelId="{2351877D-8B31-4102-B9C7-FD01273AED60}" type="presOf" srcId="{B37363DF-BD72-414C-BC7D-10C8D1F0FBA3}" destId="{3585C612-4CAE-4594-BFD1-188F5B83E4CA}" srcOrd="0" destOrd="0" presId="urn:microsoft.com/office/officeart/2005/8/layout/hierarchy3"/>
    <dgm:cxn modelId="{B540E23D-A64C-4DEB-BE70-DCD25786F29E}" type="presOf" srcId="{98C2258D-D27A-40B8-BDD6-2D96252693B5}" destId="{BBCEC63C-2FA8-420E-9FB7-9B2AEEBD69A1}" srcOrd="0" destOrd="0" presId="urn:microsoft.com/office/officeart/2005/8/layout/hierarchy3"/>
    <dgm:cxn modelId="{213ED492-BBB3-4D9C-8B2F-56DABE47DFC9}" type="presOf" srcId="{C9151A50-52B4-4B43-AB8E-CB6BE2FD3C4C}" destId="{8D1F4F3F-B845-415C-BFF3-0750A868DB34}" srcOrd="0" destOrd="0" presId="urn:microsoft.com/office/officeart/2005/8/layout/hierarchy3"/>
    <dgm:cxn modelId="{E8692786-4AF7-48EB-9BC7-BFF9653D5762}" type="presOf" srcId="{8566D08F-A495-4BC0-99A2-762156FF2AF1}" destId="{F2B66C0D-CC94-49E6-83FA-6CCC10036FE0}" srcOrd="0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116927BB-A292-44E5-BF0D-BC14463A1F46}" type="presOf" srcId="{98C2258D-D27A-40B8-BDD6-2D96252693B5}" destId="{0337E92B-FC32-429E-9CD1-E8EE7DC09A96}" srcOrd="1" destOrd="0" presId="urn:microsoft.com/office/officeart/2005/8/layout/hierarchy3"/>
    <dgm:cxn modelId="{00FC77FF-B761-4696-8A28-2370E4E36356}" type="presOf" srcId="{40DB214A-E019-4139-B2B1-0B13D587CD19}" destId="{D0E90210-53FC-4F27-A1FA-1D7BCFBDDC09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44102561-38E4-49A3-89BC-CD4B5B40C7E1}" type="presOf" srcId="{8566D08F-A495-4BC0-99A2-762156FF2AF1}" destId="{1551F1DB-82F8-42E0-A61B-2D2985844723}" srcOrd="1" destOrd="0" presId="urn:microsoft.com/office/officeart/2005/8/layout/hierarchy3"/>
    <dgm:cxn modelId="{EBB7D10D-6EAC-4B54-9906-F88D28C32C06}" type="presParOf" srcId="{D0E90210-53FC-4F27-A1FA-1D7BCFBDDC09}" destId="{38F38E86-8B7A-43D0-936E-EB4D8E47BDE1}" srcOrd="0" destOrd="0" presId="urn:microsoft.com/office/officeart/2005/8/layout/hierarchy3"/>
    <dgm:cxn modelId="{B911F497-BA7A-4ABF-8074-0B3F31E2FD57}" type="presParOf" srcId="{38F38E86-8B7A-43D0-936E-EB4D8E47BDE1}" destId="{A4EB7F23-73F5-42D8-AFBF-CFE0EE4097E0}" srcOrd="0" destOrd="0" presId="urn:microsoft.com/office/officeart/2005/8/layout/hierarchy3"/>
    <dgm:cxn modelId="{41194C22-3CB5-4063-8B62-80D6BD3B4AB4}" type="presParOf" srcId="{A4EB7F23-73F5-42D8-AFBF-CFE0EE4097E0}" destId="{BBCEC63C-2FA8-420E-9FB7-9B2AEEBD69A1}" srcOrd="0" destOrd="0" presId="urn:microsoft.com/office/officeart/2005/8/layout/hierarchy3"/>
    <dgm:cxn modelId="{39EDB64B-5AE2-4504-A24A-CF7EC2500D48}" type="presParOf" srcId="{A4EB7F23-73F5-42D8-AFBF-CFE0EE4097E0}" destId="{0337E92B-FC32-429E-9CD1-E8EE7DC09A96}" srcOrd="1" destOrd="0" presId="urn:microsoft.com/office/officeart/2005/8/layout/hierarchy3"/>
    <dgm:cxn modelId="{8299A42F-3690-4C05-87FF-3CEE888CAD49}" type="presParOf" srcId="{38F38E86-8B7A-43D0-936E-EB4D8E47BDE1}" destId="{BCA6B042-DDC3-4E5D-A0AC-19C5189C1A4E}" srcOrd="1" destOrd="0" presId="urn:microsoft.com/office/officeart/2005/8/layout/hierarchy3"/>
    <dgm:cxn modelId="{7019A394-B863-4937-85FA-13F8DB9901E2}" type="presParOf" srcId="{BCA6B042-DDC3-4E5D-A0AC-19C5189C1A4E}" destId="{3585C612-4CAE-4594-BFD1-188F5B83E4CA}" srcOrd="0" destOrd="0" presId="urn:microsoft.com/office/officeart/2005/8/layout/hierarchy3"/>
    <dgm:cxn modelId="{4DEDB202-5CE7-40D1-AD65-FD9841925B2F}" type="presParOf" srcId="{BCA6B042-DDC3-4E5D-A0AC-19C5189C1A4E}" destId="{4A0DF5F0-2F35-4C3E-AB0D-9974F0622678}" srcOrd="1" destOrd="0" presId="urn:microsoft.com/office/officeart/2005/8/layout/hierarchy3"/>
    <dgm:cxn modelId="{35FEEB3C-3A45-4E2C-AB59-0408AE2BA47E}" type="presParOf" srcId="{D0E90210-53FC-4F27-A1FA-1D7BCFBDDC09}" destId="{37255076-98C1-473E-B75E-F3B0A903C2CB}" srcOrd="1" destOrd="0" presId="urn:microsoft.com/office/officeart/2005/8/layout/hierarchy3"/>
    <dgm:cxn modelId="{37954BE4-EF8A-486C-9DA6-D0A72C1943C1}" type="presParOf" srcId="{37255076-98C1-473E-B75E-F3B0A903C2CB}" destId="{A4E2AC25-46F2-459E-83E2-B5F4056821F9}" srcOrd="0" destOrd="0" presId="urn:microsoft.com/office/officeart/2005/8/layout/hierarchy3"/>
    <dgm:cxn modelId="{C5DCDF24-9713-46F2-BD00-77FCF35654F8}" type="presParOf" srcId="{A4E2AC25-46F2-459E-83E2-B5F4056821F9}" destId="{F2B66C0D-CC94-49E6-83FA-6CCC10036FE0}" srcOrd="0" destOrd="0" presId="urn:microsoft.com/office/officeart/2005/8/layout/hierarchy3"/>
    <dgm:cxn modelId="{7952F261-8015-4F03-A27A-4FEB2B1633DD}" type="presParOf" srcId="{A4E2AC25-46F2-459E-83E2-B5F4056821F9}" destId="{1551F1DB-82F8-42E0-A61B-2D2985844723}" srcOrd="1" destOrd="0" presId="urn:microsoft.com/office/officeart/2005/8/layout/hierarchy3"/>
    <dgm:cxn modelId="{F90F3E70-B792-4542-AD55-2E8E203CEFB8}" type="presParOf" srcId="{37255076-98C1-473E-B75E-F3B0A903C2CB}" destId="{B56D9174-416F-45DD-9E26-4D0939F58BE3}" srcOrd="1" destOrd="0" presId="urn:microsoft.com/office/officeart/2005/8/layout/hierarchy3"/>
    <dgm:cxn modelId="{34079CC0-4A7D-4B98-B1B7-D807CE9D4A16}" type="presParOf" srcId="{B56D9174-416F-45DD-9E26-4D0939F58BE3}" destId="{8D1F4F3F-B845-415C-BFF3-0750A868DB34}" srcOrd="0" destOrd="0" presId="urn:microsoft.com/office/officeart/2005/8/layout/hierarchy3"/>
    <dgm:cxn modelId="{F96AE3D6-163C-4E74-B5DF-1A5024E2DFBC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1341128" y="32981"/>
          <a:ext cx="2904374" cy="129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10 </a:t>
          </a:r>
          <a:r>
            <a:rPr lang="en-US" sz="4000" kern="1200" dirty="0"/>
            <a:t/>
          </a:r>
          <a:br>
            <a:rPr lang="en-US" sz="4000" kern="1200" dirty="0"/>
          </a:br>
          <a:r>
            <a:rPr lang="ru-RU" sz="4000" kern="1200" dirty="0"/>
            <a:t>баллов</a:t>
          </a:r>
        </a:p>
      </dsp:txBody>
      <dsp:txXfrm>
        <a:off x="1341128" y="32981"/>
        <a:ext cx="2904374" cy="1294261"/>
      </dsp:txXfrm>
    </dsp:sp>
    <dsp:sp modelId="{3585C612-4CAE-4594-BFD1-188F5B83E4CA}">
      <dsp:nvSpPr>
        <dsp:cNvPr id="0" name=""/>
        <dsp:cNvSpPr/>
      </dsp:nvSpPr>
      <dsp:spPr>
        <a:xfrm>
          <a:off x="1631566" y="1327242"/>
          <a:ext cx="169941" cy="938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792"/>
              </a:lnTo>
              <a:lnTo>
                <a:pt x="169941" y="938792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1801508" y="1618904"/>
          <a:ext cx="3728197" cy="129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 Необходимо набрать,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ru-RU" sz="2300" kern="1200" dirty="0"/>
            <a:t>чтобы получить "зачет"</a:t>
          </a:r>
        </a:p>
      </dsp:txBody>
      <dsp:txXfrm>
        <a:off x="1801508" y="1618904"/>
        <a:ext cx="3728197" cy="1294261"/>
      </dsp:txXfrm>
    </dsp:sp>
    <dsp:sp modelId="{F2B66C0D-CC94-49E6-83FA-6CCC10036FE0}">
      <dsp:nvSpPr>
        <dsp:cNvPr id="0" name=""/>
        <dsp:cNvSpPr/>
      </dsp:nvSpPr>
      <dsp:spPr>
        <a:xfrm>
          <a:off x="5590774" y="1077"/>
          <a:ext cx="2930311" cy="129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 </a:t>
          </a:r>
          <a:r>
            <a:rPr lang="ru-RU" sz="4000" kern="1200" dirty="0"/>
            <a:t>баллов</a:t>
          </a:r>
        </a:p>
      </dsp:txBody>
      <dsp:txXfrm>
        <a:off x="5590774" y="1077"/>
        <a:ext cx="2930311" cy="1294261"/>
      </dsp:txXfrm>
    </dsp:sp>
    <dsp:sp modelId="{8D1F4F3F-B845-415C-BFF3-0750A868DB34}">
      <dsp:nvSpPr>
        <dsp:cNvPr id="0" name=""/>
        <dsp:cNvSpPr/>
      </dsp:nvSpPr>
      <dsp:spPr>
        <a:xfrm>
          <a:off x="5883805" y="1295339"/>
          <a:ext cx="293031" cy="970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696"/>
              </a:lnTo>
              <a:lnTo>
                <a:pt x="293031" y="970696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6176836" y="1618904"/>
          <a:ext cx="2916333" cy="129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Максимальное количество</a:t>
          </a:r>
          <a:r>
            <a:rPr lang="en-US" sz="2700" kern="1200" dirty="0"/>
            <a:t/>
          </a:r>
          <a:br>
            <a:rPr lang="en-US" sz="2700" kern="1200" dirty="0"/>
          </a:br>
          <a:r>
            <a:rPr lang="ru-RU" sz="2700" kern="1200" dirty="0"/>
            <a:t>за собеседование</a:t>
          </a:r>
        </a:p>
      </dsp:txBody>
      <dsp:txXfrm>
        <a:off x="6176836" y="1618904"/>
        <a:ext cx="2916333" cy="129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6FE6-B554-4AB6-B12E-53AA0917AAA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1B20-1C71-4757-9FF9-23DAC005D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86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B20-1C71-4757-9FF9-23DAC005D04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06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98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34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59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30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67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26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31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09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42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09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2877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556" y="810190"/>
            <a:ext cx="10334625" cy="22383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ИТОГОВОЕ   СОБЕСЕДОВАНИЕ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классе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3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Пересказ прочитанного текста (с дополнением его цитатой)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shlolnaja-zrelost-e1467787129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599" r="6455"/>
          <a:stretch>
            <a:fillRect/>
          </a:stretch>
        </p:blipFill>
        <p:spPr>
          <a:xfrm>
            <a:off x="672291" y="2184456"/>
            <a:ext cx="4104442" cy="3352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File:1328101886 HourGlass.png - Wikimedia Commo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948" y="2469073"/>
            <a:ext cx="1536248" cy="20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: вправо 4"/>
          <p:cNvSpPr/>
          <p:nvPr/>
        </p:nvSpPr>
        <p:spPr>
          <a:xfrm rot="20762174">
            <a:off x="4714831" y="5144804"/>
            <a:ext cx="2610262" cy="1419225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2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 </a:t>
            </a:r>
            <a:r>
              <a:rPr lang="en-US" sz="2000" b="1" dirty="0" err="1" smtClean="0">
                <a:solidFill>
                  <a:srgbClr val="860000"/>
                </a:solidFill>
                <a:latin typeface="Constantia" pitchFamily="18" charset="0"/>
              </a:rPr>
              <a:t>минут</a:t>
            </a:r>
            <a:r>
              <a:rPr lang="ru-RU" sz="2000" b="1" dirty="0" err="1" smtClean="0">
                <a:solidFill>
                  <a:srgbClr val="860000"/>
                </a:solidFill>
                <a:latin typeface="Constantia" pitchFamily="18" charset="0"/>
              </a:rPr>
              <a:t>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  <p:pic>
        <p:nvPicPr>
          <p:cNvPr id="8" name="Рисунок 7" descr="sobesedovanie2018-var9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8" t="9372" r="22856" b="2310"/>
          <a:stretch/>
        </p:blipFill>
        <p:spPr>
          <a:xfrm>
            <a:off x="8202346" y="2138755"/>
            <a:ext cx="3065652" cy="43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89806" y="1209056"/>
            <a:ext cx="10419960" cy="29115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263525"/>
            <a:r>
              <a:rPr lang="ru-RU" sz="2400" b="1" dirty="0" smtClean="0">
                <a:solidFill>
                  <a:srgbClr val="FF0000"/>
                </a:solidFill>
              </a:rPr>
              <a:t>Включение в текст дополнительной информации.</a:t>
            </a:r>
          </a:p>
          <a:p>
            <a:pPr indent="263525"/>
            <a:r>
              <a:rPr lang="ru-RU" sz="2400" dirty="0" smtClean="0">
                <a:solidFill>
                  <a:schemeClr val="tx1"/>
                </a:solidFill>
              </a:rPr>
              <a:t>Ученик должен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проанализировать высказывание и включить его в текст,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определить место цитаты в исходном тексте,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подготовить подробный пересказ текста с учетом включенной цитаты, раскрыв все </a:t>
            </a:r>
            <a:r>
              <a:rPr lang="ru-RU" sz="2400" dirty="0" err="1" smtClean="0">
                <a:solidFill>
                  <a:schemeClr val="tx1"/>
                </a:solidFill>
              </a:rPr>
              <a:t>микротемы</a:t>
            </a:r>
            <a:r>
              <a:rPr lang="ru-RU" sz="2400" dirty="0" smtClean="0">
                <a:solidFill>
                  <a:schemeClr val="tx1"/>
                </a:solidFill>
              </a:rPr>
              <a:t> текста.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806" y="4316781"/>
            <a:ext cx="1041996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Ученик может</a:t>
            </a:r>
            <a:r>
              <a:rPr lang="ru-R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Применить любой способ цитирования: прямую речь, косвенную речь, вводные конструкции.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Зачитать высказывание.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186" y="6059321"/>
            <a:ext cx="1043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 пересказе ученик не может пользоваться исходным текстом, а также любыми записями, кроме </a:t>
            </a:r>
            <a:r>
              <a:rPr lang="ru-RU" b="1" dirty="0" smtClean="0">
                <a:solidFill>
                  <a:srgbClr val="FF0000"/>
                </a:solidFill>
              </a:rPr>
              <a:t>цитаты и своих заметок!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 l="8420" t="19048" r="25569" b="13077"/>
          <a:stretch>
            <a:fillRect/>
          </a:stretch>
        </p:blipFill>
        <p:spPr bwMode="auto">
          <a:xfrm>
            <a:off x="207818" y="263236"/>
            <a:ext cx="5514109" cy="62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8898" t="19034" r="27426" b="12784"/>
          <a:stretch>
            <a:fillRect/>
          </a:stretch>
        </p:blipFill>
        <p:spPr bwMode="auto">
          <a:xfrm>
            <a:off x="5749638" y="249382"/>
            <a:ext cx="6096000" cy="64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40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65952"/>
            <a:ext cx="11029616" cy="1013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 задание 3. монологическое высказывание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7008" y="3364821"/>
            <a:ext cx="2438095" cy="24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: вправо 4"/>
          <p:cNvSpPr/>
          <p:nvPr/>
        </p:nvSpPr>
        <p:spPr>
          <a:xfrm rot="869787">
            <a:off x="676754" y="3803339"/>
            <a:ext cx="2489266" cy="1080120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1 минута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  <p:sp>
        <p:nvSpPr>
          <p:cNvPr id="6" name="Стрелка: вправо 14"/>
          <p:cNvSpPr/>
          <p:nvPr/>
        </p:nvSpPr>
        <p:spPr>
          <a:xfrm rot="843884" flipH="1">
            <a:off x="5127899" y="3263980"/>
            <a:ext cx="2446564" cy="1138114"/>
          </a:xfrm>
          <a:prstGeom prst="rightArrow">
            <a:avLst/>
          </a:prstGeom>
          <a:solidFill>
            <a:srgbClr val="DAF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3 </a:t>
            </a: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минуты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</a:b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на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 </a:t>
            </a: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монолог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12_17_.jpg"/>
          <p:cNvPicPr>
            <a:picLocks noChangeAspect="1"/>
          </p:cNvPicPr>
          <p:nvPr/>
        </p:nvPicPr>
        <p:blipFill>
          <a:blip r:embed="rId3" cstate="print"/>
          <a:srcRect l="36043" r="25576" b="19813"/>
          <a:stretch>
            <a:fillRect/>
          </a:stretch>
        </p:blipFill>
        <p:spPr>
          <a:xfrm>
            <a:off x="8065194" y="2343679"/>
            <a:ext cx="2880320" cy="39994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1634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 descr="sobesedovanie2018-var9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0" t="11094" r="23166" b="40909"/>
          <a:stretch/>
        </p:blipFill>
        <p:spPr>
          <a:xfrm>
            <a:off x="1564740" y="1059255"/>
            <a:ext cx="6157866" cy="4746179"/>
          </a:xfrm>
        </p:spPr>
      </p:pic>
    </p:spTree>
    <p:extLst>
      <p:ext uri="{BB962C8B-B14F-4D97-AF65-F5344CB8AC3E}">
        <p14:creationId xmlns:p14="http://schemas.microsoft.com/office/powerpoint/2010/main" xmlns="" val="32175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098" y="1912665"/>
            <a:ext cx="3298222" cy="4011516"/>
          </a:xfrm>
          <a:prstGeom prst="rect">
            <a:avLst/>
          </a:prstGeom>
        </p:spPr>
      </p:pic>
      <p:pic>
        <p:nvPicPr>
          <p:cNvPr id="3" name="Рисунок 2" descr="sobesedovanie2018-var9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23" t="18614" r="30301" b="30825"/>
          <a:stretch/>
        </p:blipFill>
        <p:spPr>
          <a:xfrm>
            <a:off x="778599" y="917615"/>
            <a:ext cx="6052324" cy="50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0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4328" y="3178202"/>
            <a:ext cx="5505165" cy="749873"/>
          </a:xfrm>
          <a:prstGeom prst="rect">
            <a:avLst/>
          </a:prstGeom>
        </p:spPr>
      </p:pic>
      <p:pic>
        <p:nvPicPr>
          <p:cNvPr id="7" name="Объект 6" descr="sobesedovanie2018-var9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29" t="15771" r="31735" b="53462"/>
          <a:stretch/>
        </p:blipFill>
        <p:spPr>
          <a:xfrm>
            <a:off x="790667" y="856615"/>
            <a:ext cx="5284207" cy="2752192"/>
          </a:xfrm>
        </p:spPr>
      </p:pic>
      <p:pic>
        <p:nvPicPr>
          <p:cNvPr id="8" name="Рисунок 7" descr="sobesedovanie2018-var9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44" t="20066" r="30541" b="42442"/>
          <a:stretch/>
        </p:blipFill>
        <p:spPr>
          <a:xfrm>
            <a:off x="878185" y="3178202"/>
            <a:ext cx="5406164" cy="33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154"/>
          <a:stretch/>
        </p:blipFill>
        <p:spPr bwMode="auto">
          <a:xfrm>
            <a:off x="2424224" y="308344"/>
            <a:ext cx="6326372" cy="39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010"/>
          <a:stretch/>
        </p:blipFill>
        <p:spPr bwMode="auto">
          <a:xfrm>
            <a:off x="2312582" y="4288813"/>
            <a:ext cx="6640032" cy="22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30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диалог с экзаменатором-собеседником по выбранной учащимся теме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1484828351_konflikt-v-shkol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90" t="2961" b="6321"/>
          <a:stretch>
            <a:fillRect/>
          </a:stretch>
        </p:blipFill>
        <p:spPr>
          <a:xfrm>
            <a:off x="763637" y="2287550"/>
            <a:ext cx="5178326" cy="36782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Стрелка: вправо 4"/>
          <p:cNvSpPr/>
          <p:nvPr/>
        </p:nvSpPr>
        <p:spPr>
          <a:xfrm rot="20471659" flipH="1">
            <a:off x="8508398" y="2641653"/>
            <a:ext cx="2405344" cy="1258417"/>
          </a:xfrm>
          <a:prstGeom prst="rightArrow">
            <a:avLst/>
          </a:prstGeom>
          <a:solidFill>
            <a:srgbClr val="ADE2F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0 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минут</a:t>
            </a:r>
            <a:r>
              <a:rPr lang="en-US" sz="2000" b="1" dirty="0"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latin typeface="Constantia" pitchFamily="18" charset="0"/>
                <a:cs typeface="+mn-ea"/>
              </a:rPr>
            </a:b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</a:rPr>
              <a:t>на</a:t>
            </a:r>
            <a:r>
              <a:rPr lang="en-US" sz="2000" b="1" dirty="0">
                <a:solidFill>
                  <a:srgbClr val="7A2A08"/>
                </a:solidFill>
                <a:latin typeface="Constantia" pitchFamily="18" charset="0"/>
              </a:rPr>
              <a:t> 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</a:rPr>
              <a:t>подготовку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6" name="Стрелка: вправо 9"/>
          <p:cNvSpPr/>
          <p:nvPr/>
        </p:nvSpPr>
        <p:spPr>
          <a:xfrm rot="711682" flipH="1">
            <a:off x="8728914" y="5282405"/>
            <a:ext cx="2602264" cy="1205431"/>
          </a:xfrm>
          <a:prstGeom prst="rightArrow">
            <a:avLst/>
          </a:prstGeom>
          <a:solidFill>
            <a:srgbClr val="ADE2F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3 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минуты</a:t>
            </a: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на 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диалог</a:t>
            </a:r>
            <a:endParaRPr lang="ru-RU" sz="2000" b="1" dirty="0">
              <a:solidFill>
                <a:srgbClr val="7A2A08"/>
              </a:solidFill>
              <a:latin typeface="Constantia" pitchFamily="18" charset="0"/>
              <a:cs typeface="+mn-ea"/>
            </a:endParaRPr>
          </a:p>
        </p:txBody>
      </p:sp>
      <p:pic>
        <p:nvPicPr>
          <p:cNvPr id="7" name="Рисунок 6" descr="File:1328101886 HourGlass.png - Wikimedia Commons"/>
          <p:cNvPicPr>
            <a:picLocks noChangeAspect="1"/>
          </p:cNvPicPr>
          <p:nvPr/>
        </p:nvPicPr>
        <p:blipFill>
          <a:blip r:embed="rId3" cstate="print"/>
          <a:srcRect l="28074"/>
          <a:stretch>
            <a:fillRect/>
          </a:stretch>
        </p:blipFill>
        <p:spPr bwMode="auto">
          <a:xfrm>
            <a:off x="6832532" y="3709114"/>
            <a:ext cx="129140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7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53" b="42031"/>
          <a:stretch/>
        </p:blipFill>
        <p:spPr bwMode="auto">
          <a:xfrm>
            <a:off x="180109" y="357476"/>
            <a:ext cx="513397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56"/>
          <a:stretch/>
        </p:blipFill>
        <p:spPr bwMode="auto">
          <a:xfrm>
            <a:off x="172885" y="3433029"/>
            <a:ext cx="5133084" cy="30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b="32671"/>
          <a:stretch>
            <a:fillRect/>
          </a:stretch>
        </p:blipFill>
        <p:spPr>
          <a:xfrm>
            <a:off x="5325621" y="443345"/>
            <a:ext cx="6288311" cy="236912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14269" t="50000" r="38986" b="28220"/>
          <a:stretch>
            <a:fillRect/>
          </a:stretch>
        </p:blipFill>
        <p:spPr bwMode="auto">
          <a:xfrm>
            <a:off x="5597236" y="3380510"/>
            <a:ext cx="5864099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363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тоговое устное  собеседование -  допуск к ОГЭ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пройдет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февраля 2021 года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вторая среда февраля)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образовательных организациях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становятся доступны в день проведения собеседования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итогового собеседования является « зачет» или « незачет»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собеседование назначается в дополнительные сроки в текущем учебном году (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марта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3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3604" y="729657"/>
            <a:ext cx="6761905" cy="11534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</a:t>
            </a:r>
            <a:r>
              <a:rPr lang="ru-RU" dirty="0"/>
              <a:t>-</a:t>
            </a:r>
            <a:r>
              <a:rPr lang="ru-RU" b="1" dirty="0"/>
              <a:t>03</a:t>
            </a:r>
            <a:r>
              <a:rPr lang="ru-RU" dirty="0"/>
              <a:t>. </a:t>
            </a:r>
            <a:r>
              <a:rPr lang="ru-RU" b="1" dirty="0"/>
              <a:t>Форма</a:t>
            </a:r>
            <a:r>
              <a:rPr lang="ru-RU" dirty="0"/>
              <a:t> </a:t>
            </a:r>
            <a:r>
              <a:rPr lang="ru-RU" b="1" dirty="0"/>
              <a:t>протокола</a:t>
            </a:r>
            <a:r>
              <a:rPr lang="ru-RU" dirty="0"/>
              <a:t> эксперта для оценивания ответов участников итогового собеседования.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9902" y="1883120"/>
            <a:ext cx="3381216" cy="4788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07" y="729657"/>
            <a:ext cx="4101904" cy="57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3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271" y="862059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1395" y="3397610"/>
            <a:ext cx="4752363" cy="31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5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771669"/>
              </p:ext>
            </p:extLst>
          </p:nvPr>
        </p:nvGraphicFramePr>
        <p:xfrm>
          <a:off x="244548" y="2030819"/>
          <a:ext cx="10313803" cy="291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ile:1328101886 HourGlass.png - Wikimedia Common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83" y="5320448"/>
            <a:ext cx="1266286" cy="1271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3973" y="5059023"/>
            <a:ext cx="274320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15</a:t>
            </a:r>
            <a:r>
              <a:rPr lang="ru-RU" sz="4400" b="1" dirty="0" smtClean="0">
                <a:solidFill>
                  <a:srgbClr val="C00000"/>
                </a:solidFill>
              </a:rPr>
              <a:t>-16</a:t>
            </a:r>
            <a:endParaRPr lang="ru-RU" dirty="0"/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минут</a:t>
            </a:r>
            <a:endParaRPr dirty="0"/>
          </a:p>
        </p:txBody>
      </p:sp>
      <p:sp>
        <p:nvSpPr>
          <p:cNvPr id="9" name="Стрелка: вправо 5"/>
          <p:cNvSpPr/>
          <p:nvPr/>
        </p:nvSpPr>
        <p:spPr>
          <a:xfrm flipH="1">
            <a:off x="7886665" y="5059024"/>
            <a:ext cx="3064870" cy="1701208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выпускник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9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класса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вправе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готовиться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и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отвечать</a:t>
            </a:r>
            <a:endParaRPr lang="en-US" b="1" dirty="0" err="1">
              <a:solidFill>
                <a:srgbClr val="7A2A0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702" y="642797"/>
            <a:ext cx="9647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итогового устного собеседования по русскому языку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7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614400" y="1277791"/>
            <a:ext cx="10515600" cy="6099175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</a:rPr>
              <a:t>В </a:t>
            </a:r>
            <a:r>
              <a:rPr lang="ru-RU" sz="3600" dirty="0">
                <a:solidFill>
                  <a:srgbClr val="FF0000"/>
                </a:solidFill>
              </a:rPr>
              <a:t>качестве экзаменатора-собеседника могут привлекаться учителя с высшим образованием и коммуникабельными навыками, независимо от их предметной специализации.</a:t>
            </a:r>
          </a:p>
          <a:p>
            <a:pPr lvl="0"/>
            <a:r>
              <a:rPr lang="ru-RU" sz="3600" dirty="0">
                <a:solidFill>
                  <a:schemeClr val="tx1"/>
                </a:solidFill>
              </a:rPr>
              <a:t>В качестве экспертов привлекаются только учителя русского языка и литературы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41096" y="837943"/>
            <a:ext cx="7819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 и эксперт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5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583" y="3370927"/>
            <a:ext cx="11029616" cy="1013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устного    собеседования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56913"/>
          <a:stretch/>
        </p:blipFill>
        <p:spPr>
          <a:xfrm>
            <a:off x="914400" y="4754183"/>
            <a:ext cx="10917382" cy="10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0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6426"/>
          </a:xfrm>
        </p:spPr>
        <p:txBody>
          <a:bodyPr/>
          <a:lstStyle/>
          <a:p>
            <a:r>
              <a:rPr lang="ru-RU" b="1" dirty="0" smtClean="0"/>
              <a:t>Инструкция по выполнению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937" y="1723296"/>
            <a:ext cx="11610808" cy="47606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 состоит из четырёх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заданий: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1 – чтение текста вслух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балла),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2 – подробный пересказ текста с привлечением дополнительной информации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баллов),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3 – создание устного монологического высказывания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 балла),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4 – участие в диалоге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балла),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норм современного русского литературного языка по всей работе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(8 баллов). 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Максимальное количество баллов, которое может получить ученик за выполнение всей работы, —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Зачет выставляется в том случае, если за выполнение работы выпускник набрал 10 или более баллов.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Общее время ответа (включая время на подготовку) –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15-16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минут.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На протяжении всего времени ответа ведётся аудиозапись.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872" y="1992548"/>
            <a:ext cx="11513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 </a:t>
            </a:r>
          </a:p>
          <a:p>
            <a:endParaRPr lang="ru-RU" sz="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4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870" y="1129152"/>
            <a:ext cx="10486092" cy="1013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 Задание 1: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текста вслух</a:t>
            </a:r>
            <a:r>
              <a:rPr lang="ru-RU" sz="3200" b="1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onstantia" pitchFamily="18" charset="0"/>
              </a:rPr>
            </a:br>
            <a:endParaRPr lang="ru-RU" sz="3200" dirty="0"/>
          </a:p>
        </p:txBody>
      </p:sp>
      <p:pic>
        <p:nvPicPr>
          <p:cNvPr id="5" name="Объект 4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636" y="2097294"/>
            <a:ext cx="1878588" cy="1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1234_800.jpg"/>
          <p:cNvPicPr>
            <a:picLocks noChangeAspect="1"/>
          </p:cNvPicPr>
          <p:nvPr/>
        </p:nvPicPr>
        <p:blipFill>
          <a:blip r:embed="rId3" cstate="print"/>
          <a:srcRect l="34896"/>
          <a:stretch>
            <a:fillRect/>
          </a:stretch>
        </p:blipFill>
        <p:spPr>
          <a:xfrm>
            <a:off x="8182639" y="1993848"/>
            <a:ext cx="3737992" cy="38253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Стрелка: вправо 4"/>
          <p:cNvSpPr/>
          <p:nvPr/>
        </p:nvSpPr>
        <p:spPr>
          <a:xfrm rot="20160102">
            <a:off x="5298653" y="4443718"/>
            <a:ext cx="2610262" cy="1419225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2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 </a:t>
            </a:r>
            <a:r>
              <a:rPr lang="en-US" sz="2000" b="1" dirty="0" smtClean="0">
                <a:solidFill>
                  <a:srgbClr val="860000"/>
                </a:solidFill>
                <a:latin typeface="Constantia" pitchFamily="18" charset="0"/>
              </a:rPr>
              <a:t>минут</a:t>
            </a: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>
              <a:solidFill>
                <a:srgbClr val="860000"/>
              </a:solidFill>
              <a:latin typeface="Constantia" pitchFamily="18" charset="0"/>
            </a:endParaRPr>
          </a:p>
        </p:txBody>
      </p:sp>
      <p:pic>
        <p:nvPicPr>
          <p:cNvPr id="9" name="Объект 8" descr="sobesedovanie2018-var9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0" t="13556" r="22957" b="297"/>
          <a:stretch/>
        </p:blipFill>
        <p:spPr>
          <a:xfrm>
            <a:off x="740162" y="1695408"/>
            <a:ext cx="3776420" cy="49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5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78465" y="1958680"/>
            <a:ext cx="10419961" cy="343170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Что делать во время подготовки к чтению?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Смысловое чтение на основе анализа ключевых слов и грамматической структуры.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Определение авторского замысла.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Обозначение пауз, мест повышения/понижения голоса (разметка текста).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Соблюдение орфоэпических норм.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8464" y="5508815"/>
            <a:ext cx="1041996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 время подготовки к чтению ученик имеет право</a:t>
            </a:r>
          </a:p>
          <a:p>
            <a:r>
              <a:rPr lang="ru-RU" sz="2400" dirty="0" smtClean="0"/>
              <a:t>1. Делать графические пометы, подчеркивать в КИМ.</a:t>
            </a:r>
          </a:p>
          <a:p>
            <a:r>
              <a:rPr lang="ru-RU" sz="2400" dirty="0" smtClean="0"/>
              <a:t>2</a:t>
            </a:r>
            <a:r>
              <a:rPr lang="en-US" sz="2400" dirty="0" smtClean="0"/>
              <a:t>.</a:t>
            </a:r>
            <a:r>
              <a:rPr lang="ru-RU" sz="2400" dirty="0" smtClean="0"/>
              <a:t> Вести краткие записи. </a:t>
            </a:r>
          </a:p>
        </p:txBody>
      </p:sp>
    </p:spTree>
    <p:extLst>
      <p:ext uri="{BB962C8B-B14F-4D97-AF65-F5344CB8AC3E}">
        <p14:creationId xmlns:p14="http://schemas.microsoft.com/office/powerpoint/2010/main" xmlns="" val="7915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 оценивания выполнения заданий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4172" y="5488715"/>
            <a:ext cx="859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Темп чтения не должен мешать понимать ученика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0116" y="6160378"/>
            <a:ext cx="640871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Средний темп чтения – 100-120 слов в минуту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l="7434" t="28085" r="18023" b="35755"/>
          <a:stretch>
            <a:fillRect/>
          </a:stretch>
        </p:blipFill>
        <p:spPr bwMode="auto">
          <a:xfrm>
            <a:off x="817418" y="1953491"/>
            <a:ext cx="10820394" cy="333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38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690</TotalTime>
  <Words>453</Words>
  <Application>Microsoft Office PowerPoint</Application>
  <PresentationFormat>Произвольный</PresentationFormat>
  <Paragraphs>65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Дивиденд</vt:lpstr>
      <vt:lpstr>УСТНОЕ ИТОГОВОЕ   СОБЕСЕДОВАНИЕ ПО РУССКОМУ ЯЗЫКУ в 9 классе в 2021 году</vt:lpstr>
      <vt:lpstr>Итоговое собеседование по русскому языку</vt:lpstr>
      <vt:lpstr>Слайд 3</vt:lpstr>
      <vt:lpstr>Слайд 4</vt:lpstr>
      <vt:lpstr>Структура устного    собеседования</vt:lpstr>
      <vt:lpstr>Инструкция по выполнению заданий</vt:lpstr>
      <vt:lpstr>Часть 1. Задание 1: Выразительное чтение текста вслух </vt:lpstr>
      <vt:lpstr>Слайд 8</vt:lpstr>
      <vt:lpstr>Критерии  оценивания выполнения заданий</vt:lpstr>
      <vt:lpstr>Задание 2. Пересказ прочитанного текста (с дополнением его цитатой)</vt:lpstr>
      <vt:lpstr>Слайд 11</vt:lpstr>
      <vt:lpstr>Слайд 12</vt:lpstr>
      <vt:lpstr>Часть 2. задание 3. монологическое высказывание</vt:lpstr>
      <vt:lpstr>Слайд 14</vt:lpstr>
      <vt:lpstr>Слайд 15</vt:lpstr>
      <vt:lpstr>Слайд 16</vt:lpstr>
      <vt:lpstr>Слайд 17</vt:lpstr>
      <vt:lpstr>Задание 4. диалог с экзаменатором-собеседником по выбранной учащимся теме</vt:lpstr>
      <vt:lpstr>Слайд 19</vt:lpstr>
      <vt:lpstr>ИС-03. Форма протокола эксперта для оценивания ответов участников итогового собеседования.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Ирина Капранова</cp:lastModifiedBy>
  <cp:revision>69</cp:revision>
  <dcterms:created xsi:type="dcterms:W3CDTF">2017-11-30T11:25:15Z</dcterms:created>
  <dcterms:modified xsi:type="dcterms:W3CDTF">2021-01-14T20:24:53Z</dcterms:modified>
</cp:coreProperties>
</file>